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6" r:id="rId3"/>
    <p:sldId id="263" r:id="rId4"/>
    <p:sldId id="259" r:id="rId5"/>
    <p:sldId id="269" r:id="rId6"/>
    <p:sldId id="270" r:id="rId7"/>
    <p:sldId id="268" r:id="rId8"/>
    <p:sldId id="262" r:id="rId9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59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C8ED-13C3-4532-A8B1-17D592B0F501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9C26-E0DD-43E3-9DC7-2588BF0773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327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C8ED-13C3-4532-A8B1-17D592B0F501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9C26-E0DD-43E3-9DC7-2588BF0773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707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C8ED-13C3-4532-A8B1-17D592B0F501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9C26-E0DD-43E3-9DC7-2588BF0773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194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C8ED-13C3-4532-A8B1-17D592B0F501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9C26-E0DD-43E3-9DC7-2588BF0773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9137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C8ED-13C3-4532-A8B1-17D592B0F501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9C26-E0DD-43E3-9DC7-2588BF0773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0745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C8ED-13C3-4532-A8B1-17D592B0F501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9C26-E0DD-43E3-9DC7-2588BF0773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2046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C8ED-13C3-4532-A8B1-17D592B0F501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9C26-E0DD-43E3-9DC7-2588BF0773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12046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C8ED-13C3-4532-A8B1-17D592B0F501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9C26-E0DD-43E3-9DC7-2588BF0773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44779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C8ED-13C3-4532-A8B1-17D592B0F501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9C26-E0DD-43E3-9DC7-2588BF0773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861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C8ED-13C3-4532-A8B1-17D592B0F501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9C26-E0DD-43E3-9DC7-2588BF0773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6061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C8ED-13C3-4532-A8B1-17D592B0F501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9C26-E0DD-43E3-9DC7-2588BF0773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237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3C8ED-13C3-4532-A8B1-17D592B0F501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B9C26-E0DD-43E3-9DC7-2588BF0773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024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692697"/>
            <a:ext cx="8352928" cy="4379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Правила посещения родственниками отделения </a:t>
            </a:r>
            <a:b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реанимации и интенсивной терапии БУЗ УР «РКОД имени С.Г.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Примушко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МЗ УР»</a:t>
            </a:r>
          </a:p>
        </p:txBody>
      </p:sp>
    </p:spTree>
    <p:extLst>
      <p:ext uri="{BB962C8B-B14F-4D97-AF65-F5344CB8AC3E}">
        <p14:creationId xmlns="" xmlns:p14="http://schemas.microsoft.com/office/powerpoint/2010/main" val="320430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0304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Отделение анестезиологии и реанимации РКОД по адресу улица Труда 3.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43397"/>
            <a:ext cx="3394472" cy="4525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Объект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204864"/>
            <a:ext cx="3394472" cy="4464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492612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181253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Отделение анестезиологии и реанимации РКОД по адресу улица Труда 3 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270894"/>
            <a:ext cx="7200799" cy="54005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45440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1313964" y="3638448"/>
            <a:ext cx="7416824" cy="1186338"/>
          </a:xfrm>
          <a:prstGeom prst="rect">
            <a:avLst/>
          </a:prstGeom>
          <a:noFill/>
          <a:ln w="28575">
            <a:solidFill>
              <a:srgbClr val="80013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83391" y="3599522"/>
            <a:ext cx="1180016" cy="1196612"/>
          </a:xfrm>
          <a:prstGeom prst="ellipse">
            <a:avLst/>
          </a:prstGeom>
          <a:solidFill>
            <a:srgbClr val="80013F"/>
          </a:solidFill>
          <a:ln>
            <a:solidFill>
              <a:srgbClr val="8001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313964" y="2164350"/>
            <a:ext cx="7416824" cy="1186338"/>
          </a:xfrm>
          <a:prstGeom prst="rect">
            <a:avLst/>
          </a:prstGeom>
          <a:noFill/>
          <a:ln w="28575">
            <a:solidFill>
              <a:srgbClr val="80013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3099" y="2166818"/>
            <a:ext cx="1180016" cy="1180016"/>
          </a:xfrm>
          <a:prstGeom prst="ellipse">
            <a:avLst/>
          </a:prstGeom>
          <a:solidFill>
            <a:srgbClr val="80013F"/>
          </a:solidFill>
          <a:ln>
            <a:solidFill>
              <a:srgbClr val="8001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471567" y="3577718"/>
            <a:ext cx="70567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 посещением отделения посетитель должен снять верхнюю одежду, надеть бахилы, халат, маску, шапочку, тщательно вымыть руки.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16632"/>
            <a:ext cx="9144000" cy="1815882"/>
          </a:xfrm>
          <a:prstGeom prst="rect">
            <a:avLst/>
          </a:prstGeom>
          <a:solidFill>
            <a:srgbClr val="80013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Посещения </a:t>
            </a: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родственниками пациентов отделений реанимации и интенсивной терапии разрешается при выполнении следующих </a:t>
            </a: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условий: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3" descr="D:\Зубкова\иконки\dogovor.pn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brightnessContrast bright="8000" contrast="1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53" y="3824698"/>
            <a:ext cx="737345" cy="7160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Зубкова\иконки\workflow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colorTemperature colorTemp="975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77" y="2293735"/>
            <a:ext cx="926182" cy="9261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Овал 12"/>
          <p:cNvSpPr/>
          <p:nvPr/>
        </p:nvSpPr>
        <p:spPr>
          <a:xfrm>
            <a:off x="67750" y="5116664"/>
            <a:ext cx="1180016" cy="1196612"/>
          </a:xfrm>
          <a:prstGeom prst="ellipse">
            <a:avLst/>
          </a:prstGeom>
          <a:solidFill>
            <a:srgbClr val="80013F"/>
          </a:solidFill>
          <a:ln>
            <a:solidFill>
              <a:srgbClr val="8001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313964" y="5272000"/>
            <a:ext cx="7416824" cy="1186338"/>
          </a:xfrm>
          <a:prstGeom prst="rect">
            <a:avLst/>
          </a:prstGeom>
          <a:noFill/>
          <a:ln w="28575">
            <a:solidFill>
              <a:srgbClr val="80013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3" descr="D:\Зубкова\иконки\workflow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colorTemperature colorTemp="975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08" y="5251879"/>
            <a:ext cx="926182" cy="9261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598208" y="5272000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Посетители в состоянии алкогольного (наркотического) опьянения в отделение не допускаются.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75656" y="2293735"/>
            <a:ext cx="7179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Родственники не должны иметь признаков острых инфекционных заболеваний</a:t>
            </a:r>
          </a:p>
        </p:txBody>
      </p:sp>
    </p:spTree>
    <p:extLst>
      <p:ext uri="{BB962C8B-B14F-4D97-AF65-F5344CB8AC3E}">
        <p14:creationId xmlns="" xmlns:p14="http://schemas.microsoft.com/office/powerpoint/2010/main" val="10665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1313964" y="3638448"/>
            <a:ext cx="7416824" cy="1186338"/>
          </a:xfrm>
          <a:prstGeom prst="rect">
            <a:avLst/>
          </a:prstGeom>
          <a:noFill/>
          <a:ln w="28575">
            <a:solidFill>
              <a:srgbClr val="80013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83391" y="3599522"/>
            <a:ext cx="1180016" cy="1196612"/>
          </a:xfrm>
          <a:prstGeom prst="ellipse">
            <a:avLst/>
          </a:prstGeom>
          <a:solidFill>
            <a:srgbClr val="80013F"/>
          </a:solidFill>
          <a:ln>
            <a:solidFill>
              <a:srgbClr val="8001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313964" y="2164350"/>
            <a:ext cx="7416824" cy="1186338"/>
          </a:xfrm>
          <a:prstGeom prst="rect">
            <a:avLst/>
          </a:prstGeom>
          <a:noFill/>
          <a:ln w="28575">
            <a:solidFill>
              <a:srgbClr val="80013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3099" y="2166818"/>
            <a:ext cx="1180016" cy="1180016"/>
          </a:xfrm>
          <a:prstGeom prst="ellipse">
            <a:avLst/>
          </a:prstGeom>
          <a:solidFill>
            <a:srgbClr val="80013F"/>
          </a:solidFill>
          <a:ln>
            <a:solidFill>
              <a:srgbClr val="8001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471567" y="3577718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разрешается посещать пациентов детям в возрасте до 14 лет.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16632"/>
            <a:ext cx="9144000" cy="1815882"/>
          </a:xfrm>
          <a:prstGeom prst="rect">
            <a:avLst/>
          </a:prstGeom>
          <a:solidFill>
            <a:srgbClr val="80013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Посещения </a:t>
            </a: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родственниками пациентов отделений реанимации и интенсивной терапии разрешается при выполнении следующих </a:t>
            </a: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условий: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3" descr="D:\Зубкова\иконки\dogovor.pn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brightnessContrast bright="8000" contrast="1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53" y="3824698"/>
            <a:ext cx="737345" cy="7160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Зубкова\иконки\workflow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colorTemperature colorTemp="975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77" y="2293735"/>
            <a:ext cx="926182" cy="9261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Овал 12"/>
          <p:cNvSpPr/>
          <p:nvPr/>
        </p:nvSpPr>
        <p:spPr>
          <a:xfrm>
            <a:off x="67750" y="5116664"/>
            <a:ext cx="1180016" cy="1196612"/>
          </a:xfrm>
          <a:prstGeom prst="ellipse">
            <a:avLst/>
          </a:prstGeom>
          <a:solidFill>
            <a:srgbClr val="80013F"/>
          </a:solidFill>
          <a:ln>
            <a:solidFill>
              <a:srgbClr val="8001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313964" y="5272000"/>
            <a:ext cx="7416824" cy="1186338"/>
          </a:xfrm>
          <a:prstGeom prst="rect">
            <a:avLst/>
          </a:prstGeom>
          <a:noFill/>
          <a:ln w="28575">
            <a:solidFill>
              <a:srgbClr val="80013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3" descr="D:\Зубкова\иконки\workflow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colorTemperature colorTemp="975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08" y="5251879"/>
            <a:ext cx="926182" cy="9261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598208" y="5272000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Одновременно разрешается находиться в палате не более, чем двум посетителям.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32708" y="2174553"/>
            <a:ext cx="7179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Посетитель обязуется соблюдать тишину, не затруднять оказание медицинской помощи другим пациентам, выполнять указания медицинского персонала, не прикасаться к медицинским приборам.</a:t>
            </a:r>
          </a:p>
        </p:txBody>
      </p:sp>
    </p:spTree>
    <p:extLst>
      <p:ext uri="{BB962C8B-B14F-4D97-AF65-F5344CB8AC3E}">
        <p14:creationId xmlns="" xmlns:p14="http://schemas.microsoft.com/office/powerpoint/2010/main" val="12218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1313964" y="3638448"/>
            <a:ext cx="7416824" cy="1186338"/>
          </a:xfrm>
          <a:prstGeom prst="rect">
            <a:avLst/>
          </a:prstGeom>
          <a:noFill/>
          <a:ln w="28575">
            <a:solidFill>
              <a:srgbClr val="80013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83391" y="3599522"/>
            <a:ext cx="1180016" cy="1196612"/>
          </a:xfrm>
          <a:prstGeom prst="ellipse">
            <a:avLst/>
          </a:prstGeom>
          <a:solidFill>
            <a:srgbClr val="80013F"/>
          </a:solidFill>
          <a:ln>
            <a:solidFill>
              <a:srgbClr val="8001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313964" y="2164350"/>
            <a:ext cx="7416824" cy="1186338"/>
          </a:xfrm>
          <a:prstGeom prst="rect">
            <a:avLst/>
          </a:prstGeom>
          <a:noFill/>
          <a:ln w="28575">
            <a:solidFill>
              <a:srgbClr val="80013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3099" y="2166818"/>
            <a:ext cx="1180016" cy="1180016"/>
          </a:xfrm>
          <a:prstGeom prst="ellipse">
            <a:avLst/>
          </a:prstGeom>
          <a:solidFill>
            <a:srgbClr val="80013F"/>
          </a:solidFill>
          <a:ln>
            <a:solidFill>
              <a:srgbClr val="8001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471567" y="3577718"/>
            <a:ext cx="7056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Время посещения пациентов ежедневно с 15.00 до 16.00, посещение пациентов, находящихся в крайне тяжелом состоянии решается индивидуально с разрешения врача анестезиолога-реаниматолога.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16632"/>
            <a:ext cx="9144000" cy="1815882"/>
          </a:xfrm>
          <a:prstGeom prst="rect">
            <a:avLst/>
          </a:prstGeom>
          <a:solidFill>
            <a:srgbClr val="80013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Посещения </a:t>
            </a: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родственниками пациентов отделений реанимации и интенсивной терапии разрешается при выполнении следующих </a:t>
            </a: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условий: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3" descr="D:\Зубкова\иконки\dogovor.pn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brightnessContrast bright="8000" contrast="1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53" y="3824698"/>
            <a:ext cx="737345" cy="7160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Зубкова\иконки\workflow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colorTemperature colorTemp="975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77" y="2293735"/>
            <a:ext cx="926182" cy="9261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Овал 12"/>
          <p:cNvSpPr/>
          <p:nvPr/>
        </p:nvSpPr>
        <p:spPr>
          <a:xfrm>
            <a:off x="67750" y="5116664"/>
            <a:ext cx="1180016" cy="1196612"/>
          </a:xfrm>
          <a:prstGeom prst="ellipse">
            <a:avLst/>
          </a:prstGeom>
          <a:solidFill>
            <a:srgbClr val="80013F"/>
          </a:solidFill>
          <a:ln>
            <a:solidFill>
              <a:srgbClr val="8001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360463" y="5251879"/>
            <a:ext cx="7416824" cy="1186338"/>
          </a:xfrm>
          <a:prstGeom prst="rect">
            <a:avLst/>
          </a:prstGeom>
          <a:noFill/>
          <a:ln w="28575">
            <a:solidFill>
              <a:srgbClr val="80013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3" descr="D:\Зубкова\иконки\workflow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colorTemperature colorTemp="975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08" y="5251879"/>
            <a:ext cx="926182" cy="9261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471567" y="5134899"/>
            <a:ext cx="71834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Родственники могут оказывать помощь медицинскому персоналу в уходе за пациентом и поддержании чистоты в палате только по личному желанию и после подробного инструктажа.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32708" y="2174553"/>
            <a:ext cx="7179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Посещения родственников не разрешаются во время проведения в палате инвазивных манипуляций (интубация трахеи, катетеризация сосудов, перевязки и т.п.), проведения сердечно-легочной реанимации.</a:t>
            </a:r>
          </a:p>
        </p:txBody>
      </p:sp>
    </p:spTree>
    <p:extLst>
      <p:ext uri="{BB962C8B-B14F-4D97-AF65-F5344CB8AC3E}">
        <p14:creationId xmlns="" xmlns:p14="http://schemas.microsoft.com/office/powerpoint/2010/main" val="277677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48" y="785794"/>
            <a:ext cx="7704856" cy="55986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034268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4"/>
          <p:cNvSpPr txBox="1">
            <a:spLocks/>
          </p:cNvSpPr>
          <p:nvPr/>
        </p:nvSpPr>
        <p:spPr>
          <a:xfrm>
            <a:off x="755576" y="188640"/>
            <a:ext cx="7128792" cy="107721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допуска родственников в ОАР.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5796136" y="987671"/>
            <a:ext cx="3339142" cy="637097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ysClr val="windowText" lastClr="000000"/>
                </a:solidFill>
              </a:rPr>
              <a:t>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медицинская разовая одежда;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обработка рук;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соблюдение охранительного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режима;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отсутствие признаков инфекционных заболеваний, алкогольного и наркотического опьянения;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возраст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посетителя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ru-RU" sz="2400" b="1" dirty="0" smtClean="0">
              <a:solidFill>
                <a:sysClr val="windowText" lastClr="000000"/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ru-RU" sz="2400" b="1" dirty="0">
              <a:solidFill>
                <a:sysClr val="windowText" lastClr="000000"/>
              </a:solidFill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556792"/>
            <a:ext cx="4320480" cy="50885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7794810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263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Отделение анестезиологии и реанимации РКОД по адресу улица Труда 3. 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Любовь</dc:creator>
  <cp:lastModifiedBy>Елена Комлева</cp:lastModifiedBy>
  <cp:revision>19</cp:revision>
  <dcterms:created xsi:type="dcterms:W3CDTF">2018-06-17T12:27:34Z</dcterms:created>
  <dcterms:modified xsi:type="dcterms:W3CDTF">2018-06-20T12:17:03Z</dcterms:modified>
</cp:coreProperties>
</file>