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6" r:id="rId4"/>
    <p:sldId id="269" r:id="rId5"/>
    <p:sldId id="259" r:id="rId6"/>
    <p:sldId id="265" r:id="rId7"/>
    <p:sldId id="260" r:id="rId8"/>
    <p:sldId id="267" r:id="rId9"/>
    <p:sldId id="261" r:id="rId10"/>
    <p:sldId id="262" r:id="rId11"/>
    <p:sldId id="268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C8ED-13C3-4532-A8B1-17D592B0F501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9C26-E0DD-43E3-9DC7-2588BF077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7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C8ED-13C3-4532-A8B1-17D592B0F501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9C26-E0DD-43E3-9DC7-2588BF077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7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C8ED-13C3-4532-A8B1-17D592B0F501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9C26-E0DD-43E3-9DC7-2588BF077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4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C8ED-13C3-4532-A8B1-17D592B0F501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9C26-E0DD-43E3-9DC7-2588BF077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7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C8ED-13C3-4532-A8B1-17D592B0F501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9C26-E0DD-43E3-9DC7-2588BF077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4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C8ED-13C3-4532-A8B1-17D592B0F501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9C26-E0DD-43E3-9DC7-2588BF077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4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C8ED-13C3-4532-A8B1-17D592B0F501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9C26-E0DD-43E3-9DC7-2588BF077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04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C8ED-13C3-4532-A8B1-17D592B0F501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9C26-E0DD-43E3-9DC7-2588BF077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7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C8ED-13C3-4532-A8B1-17D592B0F501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9C26-E0DD-43E3-9DC7-2588BF077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C8ED-13C3-4532-A8B1-17D592B0F501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9C26-E0DD-43E3-9DC7-2588BF077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6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C8ED-13C3-4532-A8B1-17D592B0F501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9C26-E0DD-43E3-9DC7-2588BF077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7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3C8ED-13C3-4532-A8B1-17D592B0F501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9C26-E0DD-43E3-9DC7-2588BF077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4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5536" y="692697"/>
            <a:ext cx="8352928" cy="4379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 посещениях родственниками пациентов, находящихся в отделении 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реанимации и интенсивной терапии БУЗ УР «РКОД имени С.Г.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Примушко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МЗ УР»</a:t>
            </a:r>
          </a:p>
        </p:txBody>
      </p:sp>
    </p:spTree>
    <p:extLst>
      <p:ext uri="{BB962C8B-B14F-4D97-AF65-F5344CB8AC3E}">
        <p14:creationId xmlns:p14="http://schemas.microsoft.com/office/powerpoint/2010/main" val="32043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755576" y="188640"/>
            <a:ext cx="7128792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допуска родственников в ОАР.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5796136" y="987671"/>
            <a:ext cx="3339142" cy="63709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разовая одежда;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рук;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охранительного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режима;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отсутствие признаков инфекционных заболеваний, алкогольного и наркотического опьянения;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возраст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посетителя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ysClr val="windowText" lastClr="00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816424" cy="508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4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Начмед\ОАР\Фото\реанимация_фото\DSC_0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642918"/>
            <a:ext cx="5786478" cy="541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426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81253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Отделение анестезиологии и реанимации РКОД по адресу улица Труда 3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0894"/>
            <a:ext cx="7200799" cy="54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44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Отделение анестезиологии и реанимации РКОД по адресу улица Труда 3.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6" descr="DSC_0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7263110" cy="482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26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 для переодевания посетителей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25862"/>
            <a:ext cx="3173482" cy="477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1539261"/>
            <a:ext cx="3160139" cy="4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20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91547" y="3769379"/>
            <a:ext cx="7416824" cy="1186338"/>
          </a:xfrm>
          <a:prstGeom prst="rect">
            <a:avLst/>
          </a:prstGeom>
          <a:noFill/>
          <a:ln w="28575">
            <a:solidFill>
              <a:srgbClr val="8001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0679" y="4032588"/>
            <a:ext cx="1180016" cy="1196612"/>
          </a:xfrm>
          <a:prstGeom prst="ellipse">
            <a:avLst/>
          </a:prstGeom>
          <a:solidFill>
            <a:srgbClr val="80013F"/>
          </a:solidFill>
          <a:ln>
            <a:solidFill>
              <a:srgbClr val="800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91547" y="2428399"/>
            <a:ext cx="7416824" cy="1186338"/>
          </a:xfrm>
          <a:prstGeom prst="rect">
            <a:avLst/>
          </a:prstGeom>
          <a:noFill/>
          <a:ln w="28575">
            <a:solidFill>
              <a:srgbClr val="8001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0679" y="2419545"/>
            <a:ext cx="1180016" cy="1180016"/>
          </a:xfrm>
          <a:prstGeom prst="ellipse">
            <a:avLst/>
          </a:prstGeom>
          <a:solidFill>
            <a:srgbClr val="80013F"/>
          </a:solidFill>
          <a:ln>
            <a:solidFill>
              <a:srgbClr val="800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5159" y="77908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Посещение пациентов, находящихся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в отделениях реанимации и интенсивной терапии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4023" y="4033503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Оформлена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Памятка для посетителей ОАР 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31476"/>
            <a:ext cx="9144000" cy="1015663"/>
          </a:xfrm>
          <a:prstGeom prst="rect">
            <a:avLst/>
          </a:prstGeom>
          <a:solidFill>
            <a:srgbClr val="8001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ГЛАВНЫМ ВРАЧОМ РКОД  ИЗДАН ПРИКАЗ «О ПРАВИЛАХ ПОСЕШЕНИЯ РОДСТВЕННИКАМИ ПАЦИЕНТОВ В ОТДЕЛЕНИИ РЕАНИМАЦИИ И ИНТЕНСИВНОЙ ТЕРАПИИ» 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7077" y="2525994"/>
            <a:ext cx="6823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Приняты к исполнению Правила посещения родственниками пациентов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ОАР;</a:t>
            </a:r>
          </a:p>
        </p:txBody>
      </p:sp>
      <p:pic>
        <p:nvPicPr>
          <p:cNvPr id="12" name="Picture 13" descr="D:\Зубкова\иконки\dogovor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5" y="4197828"/>
            <a:ext cx="737345" cy="7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Зубкова\иконки\workfl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75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49623"/>
            <a:ext cx="926182" cy="9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536190" y="5396941"/>
            <a:ext cx="1180016" cy="1196612"/>
          </a:xfrm>
          <a:prstGeom prst="ellipse">
            <a:avLst/>
          </a:prstGeom>
          <a:solidFill>
            <a:srgbClr val="80013F"/>
          </a:solidFill>
          <a:ln>
            <a:solidFill>
              <a:srgbClr val="800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13964" y="5272000"/>
            <a:ext cx="7416824" cy="1186338"/>
          </a:xfrm>
          <a:prstGeom prst="rect">
            <a:avLst/>
          </a:prstGeom>
          <a:noFill/>
          <a:ln w="28575">
            <a:solidFill>
              <a:srgbClr val="8001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D:\Зубкова\иконки\workfl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75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07" y="5532156"/>
            <a:ext cx="926182" cy="9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98208" y="527200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Определено время посещения с 15 до 16 часов, кроме  крайне тяжелых пациентов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91547" y="3769379"/>
            <a:ext cx="7416824" cy="1186338"/>
          </a:xfrm>
          <a:prstGeom prst="rect">
            <a:avLst/>
          </a:prstGeom>
          <a:noFill/>
          <a:ln w="28575">
            <a:solidFill>
              <a:srgbClr val="8001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00016" y="3957544"/>
            <a:ext cx="1180016" cy="1196612"/>
          </a:xfrm>
          <a:prstGeom prst="ellipse">
            <a:avLst/>
          </a:prstGeom>
          <a:solidFill>
            <a:srgbClr val="80013F"/>
          </a:solidFill>
          <a:ln>
            <a:solidFill>
              <a:srgbClr val="800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91547" y="2428399"/>
            <a:ext cx="7416824" cy="1186338"/>
          </a:xfrm>
          <a:prstGeom prst="rect">
            <a:avLst/>
          </a:prstGeom>
          <a:noFill/>
          <a:ln w="28575">
            <a:solidFill>
              <a:srgbClr val="8001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3948" y="2434721"/>
            <a:ext cx="1180016" cy="1180016"/>
          </a:xfrm>
          <a:prstGeom prst="ellipse">
            <a:avLst/>
          </a:prstGeom>
          <a:solidFill>
            <a:srgbClr val="80013F"/>
          </a:solidFill>
          <a:ln>
            <a:solidFill>
              <a:srgbClr val="800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5159" y="77908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Посещение пациентов, находящихся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в отделениях реанимации и интенсивной терапии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0032" y="3846064"/>
            <a:ext cx="7517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Вменено лечащим врачам и врачам анестезиологам знакомить родственников с правилами посещения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31476"/>
            <a:ext cx="9144000" cy="1015663"/>
          </a:xfrm>
          <a:prstGeom prst="rect">
            <a:avLst/>
          </a:prstGeom>
          <a:solidFill>
            <a:srgbClr val="8001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ГЛАВНЫМ ВРАЧОМ РКОД  ИЗДАН ПРИКАЗ «О ПРАВИЛАХ ПОСЕШЕНИЯ РОДСТВЕННИКАМИ ПАЦИЕНТОВ В ОТДЕЛЕНИИ РЕАНИМАЦИИ И ИНТЕНСИВНОЙ ТЕРАПИИ» 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0032" y="2525994"/>
            <a:ext cx="7260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Определен порядок посещения родственниками пациентов, находящихся в ОАР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3" descr="D:\Зубкова\иконки\dogovor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1" y="4181959"/>
            <a:ext cx="737345" cy="7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Зубкова\иконки\workfl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75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4" y="2577127"/>
            <a:ext cx="926182" cy="9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85739" y="5385480"/>
            <a:ext cx="1180016" cy="1196612"/>
          </a:xfrm>
          <a:prstGeom prst="ellipse">
            <a:avLst/>
          </a:prstGeom>
          <a:solidFill>
            <a:srgbClr val="80013F"/>
          </a:solidFill>
          <a:ln>
            <a:solidFill>
              <a:srgbClr val="800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13964" y="5272000"/>
            <a:ext cx="7416824" cy="1186338"/>
          </a:xfrm>
          <a:prstGeom prst="rect">
            <a:avLst/>
          </a:prstGeom>
          <a:noFill/>
          <a:ln w="28575">
            <a:solidFill>
              <a:srgbClr val="8001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D:\Зубкова\иконки\workfl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75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4" y="5532156"/>
            <a:ext cx="926182" cy="9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80032" y="5272000"/>
            <a:ext cx="727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Разработана и внедрена форма Журнала регистрации посещений.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81253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врач обозначил круг лиц, которые вправе информировать родственников: заведующий отделением, дежурный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анестезиолог-реаниматолог,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лечащий врач профильного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отделения.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77131"/>
            <a:ext cx="9144032" cy="12299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46" y="1882741"/>
            <a:ext cx="721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оформлены информационно-методические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стенды о правилах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посещения.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11" y="3488644"/>
            <a:ext cx="9144032" cy="13728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46" y="3076392"/>
            <a:ext cx="77500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Предоставлять информацию можно при личной встрече и по телефону. При телефонном общении медработник передает только краткую информацию о динамике состояния, лечении, его перспективе на ближайший период.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230481"/>
            <a:ext cx="9144032" cy="1341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5373357"/>
            <a:ext cx="7026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телефонные номера, работающие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круглосуточном режиме, по которым родные могут узнать о состоянии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пациента.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4112" y="1999358"/>
            <a:ext cx="1285884" cy="714380"/>
          </a:xfrm>
          <a:prstGeom prst="homePlate">
            <a:avLst/>
          </a:prstGeom>
          <a:solidFill>
            <a:srgbClr val="800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-32" y="428638"/>
            <a:ext cx="1285884" cy="71438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9611" y="3817880"/>
            <a:ext cx="1285884" cy="71438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-32" y="5587671"/>
            <a:ext cx="1285884" cy="714380"/>
          </a:xfrm>
          <a:prstGeom prst="homePlate">
            <a:avLst/>
          </a:prstGeom>
          <a:solidFill>
            <a:srgbClr val="800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D:\For working\инструменты\Med ICOns\Документы, компьютеры\рецепт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141228" y="463579"/>
            <a:ext cx="644498" cy="644498"/>
          </a:xfrm>
          <a:prstGeom prst="rect">
            <a:avLst/>
          </a:prstGeom>
          <a:noFill/>
        </p:spPr>
      </p:pic>
      <p:pic>
        <p:nvPicPr>
          <p:cNvPr id="1028" name="Picture 4" descr="https://www.shareicon.net/data/2016/02/21/722465_presentation_512x512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41228" y="2070796"/>
            <a:ext cx="642942" cy="642942"/>
          </a:xfrm>
          <a:prstGeom prst="rect">
            <a:avLst/>
          </a:prstGeom>
          <a:noFill/>
        </p:spPr>
      </p:pic>
      <p:pic>
        <p:nvPicPr>
          <p:cNvPr id="1029" name="Picture 5" descr="D:\For working\инструменты\Med ICOns\Документы, компьютеры\notatki-medyczne-symbol-papieru-lista-na-schowka_318-61699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</a:blip>
          <a:srcRect/>
          <a:stretch>
            <a:fillRect/>
          </a:stretch>
        </p:blipFill>
        <p:spPr bwMode="auto">
          <a:xfrm>
            <a:off x="171251" y="3839243"/>
            <a:ext cx="647683" cy="647683"/>
          </a:xfrm>
          <a:prstGeom prst="rect">
            <a:avLst/>
          </a:prstGeom>
          <a:noFill/>
        </p:spPr>
      </p:pic>
      <p:pic>
        <p:nvPicPr>
          <p:cNvPr id="10242" name="Picture 2" descr="https://xplore.kz/media/k2/items/cache/e44a6f32e15cb53ee479b2697e759e2e_X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</a:blip>
          <a:srcRect/>
          <a:stretch>
            <a:fillRect/>
          </a:stretch>
        </p:blipFill>
        <p:spPr bwMode="auto">
          <a:xfrm>
            <a:off x="214282" y="5664126"/>
            <a:ext cx="571444" cy="571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12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учета посещений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76872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72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758442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стенд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ОАР РКОД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180932" cy="5069160"/>
          </a:xfrm>
        </p:spPr>
      </p:pic>
    </p:spTree>
    <p:extLst>
      <p:ext uri="{BB962C8B-B14F-4D97-AF65-F5344CB8AC3E}">
        <p14:creationId xmlns:p14="http://schemas.microsoft.com/office/powerpoint/2010/main" val="5515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266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Отделение анестезиологии и реанимации РКОД по адресу улица Труда 3. </vt:lpstr>
      <vt:lpstr>Место для переодевания посетителей</vt:lpstr>
      <vt:lpstr>Презентация PowerPoint</vt:lpstr>
      <vt:lpstr>Презентация PowerPoint</vt:lpstr>
      <vt:lpstr>Презентация PowerPoint</vt:lpstr>
      <vt:lpstr>Журнал учета посещений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Батова Любовь Ивановна</cp:lastModifiedBy>
  <cp:revision>20</cp:revision>
  <dcterms:created xsi:type="dcterms:W3CDTF">2018-06-17T12:27:34Z</dcterms:created>
  <dcterms:modified xsi:type="dcterms:W3CDTF">2018-06-22T06:43:13Z</dcterms:modified>
</cp:coreProperties>
</file>