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48"/>
  </p:notesMasterIdLst>
  <p:sldIdLst>
    <p:sldId id="256" r:id="rId4"/>
    <p:sldId id="295" r:id="rId5"/>
    <p:sldId id="288" r:id="rId6"/>
    <p:sldId id="280" r:id="rId7"/>
    <p:sldId id="261" r:id="rId8"/>
    <p:sldId id="262" r:id="rId9"/>
    <p:sldId id="304" r:id="rId10"/>
    <p:sldId id="263" r:id="rId11"/>
    <p:sldId id="264" r:id="rId12"/>
    <p:sldId id="302" r:id="rId13"/>
    <p:sldId id="289" r:id="rId14"/>
    <p:sldId id="290" r:id="rId15"/>
    <p:sldId id="291" r:id="rId16"/>
    <p:sldId id="297" r:id="rId17"/>
    <p:sldId id="298" r:id="rId18"/>
    <p:sldId id="299" r:id="rId19"/>
    <p:sldId id="266" r:id="rId20"/>
    <p:sldId id="267" r:id="rId21"/>
    <p:sldId id="268" r:id="rId22"/>
    <p:sldId id="301" r:id="rId23"/>
    <p:sldId id="269" r:id="rId24"/>
    <p:sldId id="285" r:id="rId25"/>
    <p:sldId id="270" r:id="rId26"/>
    <p:sldId id="296" r:id="rId27"/>
    <p:sldId id="271" r:id="rId28"/>
    <p:sldId id="272" r:id="rId29"/>
    <p:sldId id="286" r:id="rId30"/>
    <p:sldId id="273" r:id="rId31"/>
    <p:sldId id="300" r:id="rId32"/>
    <p:sldId id="274" r:id="rId33"/>
    <p:sldId id="287" r:id="rId34"/>
    <p:sldId id="275" r:id="rId35"/>
    <p:sldId id="276" r:id="rId36"/>
    <p:sldId id="305" r:id="rId37"/>
    <p:sldId id="277" r:id="rId38"/>
    <p:sldId id="279" r:id="rId39"/>
    <p:sldId id="259" r:id="rId40"/>
    <p:sldId id="303" r:id="rId41"/>
    <p:sldId id="292" r:id="rId42"/>
    <p:sldId id="284" r:id="rId43"/>
    <p:sldId id="283" r:id="rId44"/>
    <p:sldId id="257" r:id="rId45"/>
    <p:sldId id="294" r:id="rId46"/>
    <p:sldId id="25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9426C-E50A-4514-AF76-ED8121308D7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91258-31F6-48FD-962A-5B4B77C17D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20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26421-8478-4456-BF91-6340DFB5721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41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2E5049D-48CD-4957-8256-B7E4B336C7E3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7F204-6084-44DF-BB11-6CFF9D98DDF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672923"/>
      </p:ext>
    </p:extLst>
  </p:cSld>
  <p:clrMapOvr>
    <a:masterClrMapping/>
  </p:clrMapOvr>
  <p:transition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C82F2-4D1E-4198-9DE5-31CD7335A0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9784680"/>
      </p:ext>
    </p:extLst>
  </p:cSld>
  <p:clrMapOvr>
    <a:masterClrMapping/>
  </p:clrMapOvr>
  <p:transition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0B1CD-5E66-463B-BE68-E8B5AA25B3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028056"/>
      </p:ext>
    </p:extLst>
  </p:cSld>
  <p:clrMapOvr>
    <a:masterClrMapping/>
  </p:clrMapOvr>
  <p:transition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0910E-E72C-45F2-A086-1B1966938FF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6462445"/>
      </p:ext>
    </p:extLst>
  </p:cSld>
  <p:clrMapOvr>
    <a:masterClrMapping/>
  </p:clrMapOvr>
  <p:transition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7F5CE-EE1A-429F-A287-17CC4F4BE7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177918"/>
      </p:ext>
    </p:extLst>
  </p:cSld>
  <p:clrMapOvr>
    <a:masterClrMapping/>
  </p:clrMapOvr>
  <p:transition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5437D-D9A6-4B8F-99E8-67D97AE4A6E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7989264"/>
      </p:ext>
    </p:extLst>
  </p:cSld>
  <p:clrMapOvr>
    <a:masterClrMapping/>
  </p:clrMapOvr>
  <p:transition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38FF8-DB6C-4FBB-9865-AE71020DBA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8762688"/>
      </p:ext>
    </p:extLst>
  </p:cSld>
  <p:clrMapOvr>
    <a:masterClrMapping/>
  </p:clrMapOvr>
  <p:transition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88830-E54C-4BE4-BE04-8A54D342A3F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624440"/>
      </p:ext>
    </p:extLst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5A9E4-2D7C-495F-B8E1-0BDC4CC06F5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900932"/>
      </p:ext>
    </p:extLst>
  </p:cSld>
  <p:clrMapOvr>
    <a:masterClrMapping/>
  </p:clrMapOvr>
  <p:transition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A77B0-28F3-4592-8CEA-699D8C3604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593244"/>
      </p:ext>
    </p:extLst>
  </p:cSld>
  <p:clrMapOvr>
    <a:masterClrMapping/>
  </p:clrMapOvr>
  <p:transition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2D5E0-1B45-4820-B721-0ED9FF1AC6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792734"/>
      </p:ext>
    </p:extLst>
  </p:cSld>
  <p:clrMapOvr>
    <a:masterClrMapping/>
  </p:clrMapOvr>
  <p:transition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A4320B-94E7-4020-8FF6-F68298DDCA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464015"/>
      </p:ext>
    </p:extLst>
  </p:cSld>
  <p:clrMapOvr>
    <a:masterClrMapping/>
  </p:clrMapOvr>
  <p:transition>
    <p:strips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BE3655-74F9-4805-9DCE-EAD4A263687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189695"/>
      </p:ext>
    </p:extLst>
  </p:cSld>
  <p:clrMapOvr>
    <a:masterClrMapping/>
  </p:clrMapOvr>
  <p:transition>
    <p:strips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1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B4CB-E6C7-41BE-B55A-94BD6CFE73C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5855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69CA1-4DD4-4448-B11B-50169589A9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943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C3AF-E1DB-4360-9CBC-1E88353BE66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170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345F-5E9A-4D0B-A954-2F02A95AD6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636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675CD-D04D-4AF3-B92A-40B6FADA7A3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801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152CF-B977-47D5-A6F2-CDBA4293D5B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0563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5DDAE-7E0A-43C5-827A-C4B05C515A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4842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E124-7A4E-48F6-A712-50CE577084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0931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8A2C1-EFCC-4304-AD82-C687F3A1CC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8750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BCAEA-1601-47E6-9091-5AC70591F02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060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B5370-6741-41A1-B125-2107ED8FFE6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718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9E4F-60A7-4DE8-81D3-993B50C83DE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7656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80DE-19E9-4101-9C6F-C0AF57A79D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0081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99C40-A901-4D5C-9EA1-E818F7BF68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68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B366F1-7129-487F-B016-0C6DD831448E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3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trips dir="ru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92F38-A8F8-4EEC-9782-53F52DFA0F04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8308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creative.gettyimages.com/source/search/ImageEnlarge.aspx?MasterID=891599-001&amp;s=ImageDetailSearchState|3|5|0|15|2|1|0|0|1|9|60|31.0.37.61.32.30.62.63.10.1.7.35.11.66.16.39.33.41.40.9.4.6.26.69.28.34.36.13.64.65.67.24.23.22.38.18.68.25|1|0|%22cigarette: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FontTx/>
              <a:buNone/>
            </a:pPr>
            <a:endParaRPr lang="ru-RU" sz="3600" dirty="0" smtClean="0">
              <a:solidFill>
                <a:srgbClr val="FFFF00"/>
              </a:solidFill>
              <a:latin typeface="Arial Black" pitchFamily="34" charset="0"/>
              <a:ea typeface="Tahoma" pitchFamily="34" charset="0"/>
              <a:cs typeface="Times New Roman" pitchFamily="18" charset="0"/>
            </a:endParaRPr>
          </a:p>
          <a:p>
            <a:pPr marL="185738" indent="0">
              <a:lnSpc>
                <a:spcPct val="80000"/>
              </a:lnSpc>
              <a:buFontTx/>
              <a:buNone/>
            </a:pPr>
            <a:endParaRPr lang="ru-RU" sz="2400" dirty="0" smtClean="0">
              <a:solidFill>
                <a:schemeClr val="bg1"/>
              </a:solidFill>
              <a:latin typeface="Arial Black" pitchFamily="34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Picture 7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260350"/>
            <a:ext cx="6408961" cy="244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e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348"/>
            <a:ext cx="1296988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5914175"/>
            <a:ext cx="62649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Доцент кафедры онкологии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ФГБОУ ВО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ИГМА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БАТОВ Сергей Викторович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684076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2715732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pp.nashaucheba.ru/pars_docs/refs/35/34087/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871445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302784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3185338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9493670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7084614"/>
      </p:ext>
    </p:extLst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231"/>
            <a:ext cx="6872599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8035968"/>
      </p:ext>
    </p:extLst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9937000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 algn="ctr">
              <a:lnSpc>
                <a:spcPct val="8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Профессиональные факторы</a:t>
            </a: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РЛ связанного с профессиональными факторами, колеблется от 4 до 40%</a:t>
            </a: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 химических и 13 производственных процессов являются канцерогенными: мышьяк, асбест, хром, производства связанные с коксованием угля, выплавкой железа и стали, резиновая промышленность и др.</a:t>
            </a: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Взаимодействие 2-х и более вредных факторов увеличивает риск возникновения РЛ </a:t>
            </a:r>
          </a:p>
        </p:txBody>
      </p:sp>
      <p:pic>
        <p:nvPicPr>
          <p:cNvPr id="3" name="Picture 2" descr="xin_0420505010934406243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102">
            <a:off x="4438876" y="3781390"/>
            <a:ext cx="3925888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490367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 algn="ctr"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Загрязнение атмосферного воздуха </a:t>
            </a:r>
          </a:p>
          <a:p>
            <a:pPr marL="185738" indent="0" algn="ctr"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 воздуха жилых помещений</a:t>
            </a:r>
          </a:p>
          <a:p>
            <a:pPr marL="185738" indent="0" algn="ctr">
              <a:lnSpc>
                <a:spcPct val="80000"/>
              </a:lnSpc>
              <a:buNone/>
            </a:pPr>
            <a:endParaRPr lang="ru-RU" sz="1100" b="1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42913" indent="-257175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 крупных промышленных городов чаще заболевает РЛ чем сельское население</a:t>
            </a:r>
          </a:p>
          <a:p>
            <a:pPr marL="442913" indent="-257175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Загрязнение воздуха жилых помещений обуславливает гибель от РЛ в 1,5% случаев</a:t>
            </a:r>
          </a:p>
          <a:p>
            <a:pPr marL="442913" indent="-257175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Наиболее канцерогенные вещества, содержащиеся в воздухе жилых помещений это радон и продукты неполного сгорания топлива </a:t>
            </a:r>
          </a:p>
        </p:txBody>
      </p:sp>
      <p:pic>
        <p:nvPicPr>
          <p:cNvPr id="3" name="Picture 2" descr="smoke stack-jj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462">
            <a:off x="4697409" y="3344268"/>
            <a:ext cx="40322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9387956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 algn="ctr">
              <a:lnSpc>
                <a:spcPct val="8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Наследственность</a:t>
            </a:r>
          </a:p>
          <a:p>
            <a:pPr marL="185738" indent="0" algn="ctr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2863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Определяется генами системы цитохром 450</a:t>
            </a:r>
          </a:p>
          <a:p>
            <a:pPr marL="52863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Неблагоприятный генотип встречается у 30-50% населения</a:t>
            </a:r>
          </a:p>
          <a:p>
            <a:pPr marL="52863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Молекулярными субстратами наследственного рака являются терминальные мутации в одном аллеле гена-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супрессора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а мутации во втором аллеле носят приобретенный характер</a:t>
            </a:r>
          </a:p>
          <a:p>
            <a:pPr marL="52863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РЛ у близких родственников повышает</a:t>
            </a:r>
          </a:p>
          <a:p>
            <a:pPr marL="176213" indent="354013">
              <a:lnSpc>
                <a:spcPct val="80000"/>
              </a:lnSpc>
              <a:buNone/>
            </a:pP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иск этого заболевания в 2,5 раза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3" name="Picture 2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9556">
            <a:off x="5916957" y="318813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817244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3667444"/>
      </p:ext>
    </p:extLst>
  </p:cSld>
  <p:clrMapOvr>
    <a:masterClrMapping/>
  </p:clrMapOvr>
  <p:transition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056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812111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08037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Клиника рака легкого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1844675"/>
            <a:ext cx="7929562" cy="3667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ru-RU" sz="2800" b="1" dirty="0" smtClean="0">
                <a:effectLst/>
              </a:rPr>
              <a:t>Симптомы, вызванные внутриторакальным распространением опухоли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FF00"/>
                </a:solidFill>
                <a:effectLst/>
              </a:rPr>
              <a:t>Симптомы, вызванные внеторакальным распространением опухоли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800" b="1" dirty="0" smtClean="0">
                <a:effectLst/>
              </a:rPr>
              <a:t>Паранеопластические синдромы</a:t>
            </a:r>
          </a:p>
        </p:txBody>
      </p:sp>
    </p:spTree>
    <p:extLst>
      <p:ext uri="{BB962C8B-B14F-4D97-AF65-F5344CB8AC3E}">
        <p14:creationId xmlns="" xmlns:p14="http://schemas.microsoft.com/office/powerpoint/2010/main" val="104844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808400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Симптомы, вызванные внутриторакальным распространением опухоли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8840"/>
            <a:ext cx="4038600" cy="46802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effectLst/>
              </a:rPr>
              <a:t>Центральный рак легкого: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Кашель (80-90%)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Кровохарканье (50%)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Повышение температуры тела и одышка (ателектаз и гиповентиляция)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Лихорадка и продуктивный кашель (параканкрозный пневмонит)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05000"/>
            <a:ext cx="4038600" cy="46926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00"/>
                </a:solidFill>
                <a:effectLst/>
              </a:rPr>
              <a:t>Периферический рак легкого: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Боль в груди (60-65%)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Кашель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Одышка (30-40%)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000" b="1" dirty="0" smtClean="0">
                <a:effectLst/>
              </a:rPr>
              <a:t>Клиника абсцесса легкого (при распаде опухоли)</a:t>
            </a:r>
          </a:p>
        </p:txBody>
      </p:sp>
    </p:spTree>
    <p:extLst>
      <p:ext uri="{BB962C8B-B14F-4D97-AF65-F5344CB8AC3E}">
        <p14:creationId xmlns="" xmlns:p14="http://schemas.microsoft.com/office/powerpoint/2010/main" val="3885235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3918625"/>
      </p:ext>
    </p:extLst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Симптомы, вызванные внеторакальным распространением опухоли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/>
              </a:rPr>
            </a:br>
            <a:endParaRPr lang="ru-RU" sz="2800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1813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Поражение печени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Поражение надпочечников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Поражение костей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Поражение внеторакальных лимфоузлов (парааортальные, надключичные, передние шейные)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Внутричерепные метастазы</a:t>
            </a:r>
          </a:p>
        </p:txBody>
      </p:sp>
    </p:spTree>
    <p:extLst>
      <p:ext uri="{BB962C8B-B14F-4D97-AF65-F5344CB8AC3E}">
        <p14:creationId xmlns="" xmlns:p14="http://schemas.microsoft.com/office/powerpoint/2010/main" val="378240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Паранеопластические синдромы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636912"/>
            <a:ext cx="7772400" cy="391628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effectLst/>
              </a:rPr>
              <a:t>Опухолевые клетки вырабатывают биологически активные вещества  -</a:t>
            </a:r>
            <a:r>
              <a:rPr lang="ru-RU" sz="2400" b="1" dirty="0" smtClean="0"/>
              <a:t>            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гормоны, серотонин, медиаторы воспаления </a:t>
            </a:r>
            <a:r>
              <a:rPr lang="ru-RU" sz="2400" b="1" dirty="0" smtClean="0">
                <a:effectLst/>
              </a:rPr>
              <a:t>и т.д.</a:t>
            </a:r>
            <a:r>
              <a:rPr lang="ru-RU" sz="2400" b="1" dirty="0" smtClean="0"/>
              <a:t> </a:t>
            </a:r>
            <a:r>
              <a:rPr lang="ru-RU" sz="2400" b="1" dirty="0" smtClean="0">
                <a:effectLst/>
              </a:rPr>
              <a:t>- вызывающие  соответствующие гормональные и аутоиммунные реакции в различных органах и тканях</a:t>
            </a: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4427538" y="1447800"/>
            <a:ext cx="431800" cy="976313"/>
          </a:xfrm>
          <a:prstGeom prst="downArrow">
            <a:avLst>
              <a:gd name="adj1" fmla="val 50000"/>
              <a:gd name="adj2" fmla="val 5652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smtClean="0">
              <a:solidFill>
                <a:srgbClr val="BE79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3717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291706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15888"/>
            <a:ext cx="72009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Схема диагностических исследований при раке легкого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916238" y="1341438"/>
            <a:ext cx="3246437" cy="9683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65F4E">
                    <a:alpha val="59999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Осмотр больного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Рентген грудной клетки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Бронхоскопия+биопсия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023938" y="1341438"/>
            <a:ext cx="1465262" cy="9683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65F4E">
                    <a:alpha val="59999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FFCC66"/>
                </a:solidFill>
                <a:latin typeface="Arial" charset="0"/>
              </a:rPr>
              <a:t>Рак легкого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FFCC66"/>
                </a:solidFill>
                <a:latin typeface="Arial" charset="0"/>
              </a:rPr>
              <a:t>выявлен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422275" y="2852738"/>
            <a:ext cx="4425950" cy="39004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65F4E">
                    <a:alpha val="59999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FFCC66"/>
                </a:solidFill>
                <a:latin typeface="Arial" charset="0"/>
              </a:rPr>
              <a:t>Уточнение распространенности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FFCC66"/>
                </a:solidFill>
                <a:latin typeface="Arial" charset="0"/>
              </a:rPr>
              <a:t>опухоли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66CCFF"/>
                </a:solidFill>
                <a:latin typeface="Arial" charset="0"/>
              </a:rPr>
              <a:t>КТ-исследование грудной клетки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УЗ или КТ органов брюшной полости, головного мозга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66CCFF"/>
                </a:solidFill>
                <a:latin typeface="Arial" charset="0"/>
              </a:rPr>
              <a:t>ПЭТ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радиоизотопные исследования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трансбронхиальная (чрезкожная) пункция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пункция периферических Л/У, прескаленная биопсия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медиастиноскопия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видеоторакоскопия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dirty="0" smtClean="0">
                <a:solidFill>
                  <a:srgbClr val="FFFFFF"/>
                </a:solidFill>
                <a:latin typeface="Arial" charset="0"/>
              </a:rPr>
              <a:t>диагностическая торакотомия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838825" y="3597275"/>
            <a:ext cx="2681288" cy="2413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65F4E">
                    <a:alpha val="59999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Выбор метода лечения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smtClean="0">
                <a:solidFill>
                  <a:srgbClr val="FFFFFF"/>
                </a:solidFill>
                <a:latin typeface="Arial" charset="0"/>
              </a:rPr>
              <a:t>Хирургическое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smtClean="0">
                <a:solidFill>
                  <a:srgbClr val="FFFFFF"/>
                </a:solidFill>
                <a:latin typeface="Arial" charset="0"/>
              </a:rPr>
              <a:t>Комбинированное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smtClean="0">
                <a:solidFill>
                  <a:srgbClr val="FFFFFF"/>
                </a:solidFill>
                <a:latin typeface="Arial" charset="0"/>
              </a:rPr>
              <a:t>Лекарственное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smtClean="0">
                <a:solidFill>
                  <a:srgbClr val="FFFFFF"/>
                </a:solidFill>
                <a:latin typeface="Arial" charset="0"/>
              </a:rPr>
              <a:t>Лучевое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smtClean="0">
                <a:solidFill>
                  <a:srgbClr val="FFFFFF"/>
                </a:solidFill>
                <a:latin typeface="Arial" charset="0"/>
              </a:rPr>
              <a:t>Химио-лучевое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900" b="1" smtClean="0">
                <a:solidFill>
                  <a:srgbClr val="FFFFFF"/>
                </a:solidFill>
                <a:latin typeface="Arial" charset="0"/>
              </a:rPr>
              <a:t>Эндоскопическое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6588125" y="1485900"/>
            <a:ext cx="1739900" cy="6794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65F4E">
                    <a:alpha val="59999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Рак легкого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не выявлен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6167438" y="2533650"/>
            <a:ext cx="2581275" cy="6794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65F4E">
                    <a:alpha val="59999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mtClean="0">
                <a:solidFill>
                  <a:srgbClr val="FFCC66"/>
                </a:solidFill>
                <a:latin typeface="Arial" charset="0"/>
              </a:rPr>
              <a:t>Активное наблюдение</a:t>
            </a:r>
          </a:p>
        </p:txBody>
      </p:sp>
      <p:cxnSp>
        <p:nvCxnSpPr>
          <p:cNvPr id="53257" name="AutoShape 9"/>
          <p:cNvCxnSpPr>
            <a:cxnSpLocks noChangeShapeType="1"/>
            <a:stCxn id="53251" idx="1"/>
            <a:endCxn id="53252" idx="3"/>
          </p:cNvCxnSpPr>
          <p:nvPr/>
        </p:nvCxnSpPr>
        <p:spPr bwMode="auto">
          <a:xfrm flipH="1">
            <a:off x="2489200" y="1825625"/>
            <a:ext cx="4270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58" name="AutoShape 10"/>
          <p:cNvCxnSpPr>
            <a:cxnSpLocks noChangeShapeType="1"/>
            <a:stCxn id="53253" idx="3"/>
            <a:endCxn id="53254" idx="1"/>
          </p:cNvCxnSpPr>
          <p:nvPr/>
        </p:nvCxnSpPr>
        <p:spPr bwMode="auto">
          <a:xfrm>
            <a:off x="4848225" y="4803775"/>
            <a:ext cx="990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59" name="AutoShape 11"/>
          <p:cNvCxnSpPr>
            <a:cxnSpLocks noChangeShapeType="1"/>
            <a:stCxn id="53255" idx="2"/>
            <a:endCxn id="53256" idx="0"/>
          </p:cNvCxnSpPr>
          <p:nvPr/>
        </p:nvCxnSpPr>
        <p:spPr bwMode="auto">
          <a:xfrm>
            <a:off x="7458075" y="2165350"/>
            <a:ext cx="0" cy="368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0" name="AutoShape 12"/>
          <p:cNvCxnSpPr>
            <a:cxnSpLocks noChangeShapeType="1"/>
            <a:stCxn id="53251" idx="3"/>
            <a:endCxn id="53255" idx="1"/>
          </p:cNvCxnSpPr>
          <p:nvPr/>
        </p:nvCxnSpPr>
        <p:spPr bwMode="auto">
          <a:xfrm>
            <a:off x="6162675" y="1825625"/>
            <a:ext cx="4254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1" name="AutoShape 13"/>
          <p:cNvCxnSpPr>
            <a:cxnSpLocks noChangeShapeType="1"/>
            <a:stCxn id="53252" idx="2"/>
            <a:endCxn id="53253" idx="0"/>
          </p:cNvCxnSpPr>
          <p:nvPr/>
        </p:nvCxnSpPr>
        <p:spPr bwMode="auto">
          <a:xfrm rot="16200000" flipH="1">
            <a:off x="1924844" y="2142332"/>
            <a:ext cx="542925" cy="8778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="" xmlns:p14="http://schemas.microsoft.com/office/powerpoint/2010/main" val="3730962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65925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" y="0"/>
            <a:ext cx="91738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840346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 рака легкого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32040" y="1772816"/>
            <a:ext cx="3962400" cy="4495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FFFF00"/>
                </a:solidFill>
                <a:effectLst/>
              </a:rPr>
              <a:t>Мелкоклеточный рак легкого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hlink"/>
              </a:solidFill>
              <a:effectLst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Химиотерапия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1844824"/>
            <a:ext cx="4344987" cy="439519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FFFF00"/>
                </a:solidFill>
                <a:effectLst/>
              </a:rPr>
              <a:t>Немелкоклеточный рак легкого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b="1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Хирургическое лечение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Лучевое лечение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Химиотерапия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effectLst/>
              </a:rPr>
              <a:t>Комбинированное лечение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433121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4805261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1625" y="533400"/>
            <a:ext cx="8540750" cy="55657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/>
              <a:t>  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Хирургическое лечение</a:t>
            </a:r>
            <a:r>
              <a:rPr lang="ru-RU" sz="4000" b="1" dirty="0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chemeClr val="hlink"/>
                </a:solidFill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hlink"/>
                </a:solidFill>
              </a:rPr>
              <a:t>	</a:t>
            </a:r>
            <a:r>
              <a:rPr lang="ru-RU" sz="2800" b="1" dirty="0" smtClean="0"/>
              <a:t>заключается в удалении всего пораженного легкого </a:t>
            </a:r>
            <a:r>
              <a:rPr lang="ru-RU" sz="2800" b="1" dirty="0" smtClean="0">
                <a:solidFill>
                  <a:srgbClr val="FFFF00"/>
                </a:solidFill>
                <a:effectLst/>
              </a:rPr>
              <a:t>(пневмонэктомия)</a:t>
            </a:r>
            <a:r>
              <a:rPr lang="ru-RU" sz="2800" b="1" dirty="0" smtClean="0">
                <a:effectLst/>
              </a:rPr>
              <a:t>,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/>
              <a:t>одной </a:t>
            </a:r>
            <a:r>
              <a:rPr lang="ru-RU" sz="2800" b="1" dirty="0" smtClean="0">
                <a:solidFill>
                  <a:srgbClr val="FFFF00"/>
                </a:solidFill>
                <a:effectLst/>
              </a:rPr>
              <a:t>(лобэктомия)</a:t>
            </a:r>
            <a:r>
              <a:rPr lang="ru-RU" sz="2800" b="1" dirty="0" smtClean="0"/>
              <a:t> или двух </a:t>
            </a:r>
            <a:r>
              <a:rPr lang="ru-RU" sz="2800" b="1" dirty="0" smtClean="0">
                <a:solidFill>
                  <a:srgbClr val="FFFF00"/>
                </a:solidFill>
                <a:effectLst/>
              </a:rPr>
              <a:t>(билобэктомия)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/>
              <a:t>долей.</a:t>
            </a:r>
          </a:p>
        </p:txBody>
      </p:sp>
    </p:spTree>
    <p:extLst>
      <p:ext uri="{BB962C8B-B14F-4D97-AF65-F5344CB8AC3E}">
        <p14:creationId xmlns="" xmlns:p14="http://schemas.microsoft.com/office/powerpoint/2010/main" val="113021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1625" y="836613"/>
            <a:ext cx="8447088" cy="55451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FF00"/>
                </a:solidFill>
              </a:rPr>
              <a:t>   </a:t>
            </a:r>
            <a:r>
              <a:rPr lang="ru-RU" b="1" dirty="0" smtClean="0">
                <a:solidFill>
                  <a:srgbClr val="FFFF00"/>
                </a:solidFill>
                <a:effectLst/>
              </a:rPr>
              <a:t>Лучевая терапия</a:t>
            </a:r>
            <a:r>
              <a:rPr lang="ru-RU" i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effectLst/>
              </a:rPr>
              <a:t>редко приводит к излечению опухоли, но она позволяет добиться ремиссии и продлить жизнь больных. Её применяют в комбинации с оперативным вмешательством или с химиотерапией и самостоятельно у больных с запущенными опухолями, а также при наличии противопоказаний к операции или отказе больного от хирургического вмешательства.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4104090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460204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1625" y="836613"/>
            <a:ext cx="8540750" cy="52625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/>
              <a:t>	</a:t>
            </a:r>
            <a:r>
              <a:rPr lang="ru-RU" sz="4000" b="1" dirty="0" smtClean="0">
                <a:solidFill>
                  <a:srgbClr val="FFFF00"/>
                </a:solidFill>
                <a:effectLst/>
              </a:rPr>
              <a:t>Химиотерапия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chemeClr val="hlink"/>
                </a:solidFill>
              </a:rPr>
              <a:t>  </a:t>
            </a:r>
            <a:r>
              <a:rPr lang="ru-RU" sz="2400" b="1" dirty="0" smtClean="0">
                <a:effectLst/>
              </a:rPr>
              <a:t>как самостоятельный метод лечения применяется при запущенном раке легкого и при наличии противопоказаний к хирургическому и лучевому лечению. </a:t>
            </a:r>
          </a:p>
        </p:txBody>
      </p:sp>
    </p:spTree>
    <p:extLst>
      <p:ext uri="{BB962C8B-B14F-4D97-AF65-F5344CB8AC3E}">
        <p14:creationId xmlns="" xmlns:p14="http://schemas.microsoft.com/office/powerpoint/2010/main" val="2392821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рака легкого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2816"/>
            <a:ext cx="9144000" cy="482483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FFFF00"/>
                </a:solidFill>
                <a:effectLst/>
              </a:rPr>
              <a:t>Пеpвичной</a:t>
            </a:r>
            <a:r>
              <a:rPr lang="ru-RU" sz="2000" b="1" dirty="0" smtClean="0">
                <a:effectLst/>
              </a:rPr>
              <a:t>, или 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гигиенической</a:t>
            </a:r>
            <a:r>
              <a:rPr lang="ru-RU" sz="2000" b="1" dirty="0" smtClean="0">
                <a:effectLst/>
              </a:rPr>
              <a:t>, пpофилактикой является система медицинских и госудаpственных меpопpиятий, напpавленных на пpекpащение или pезкое уменьшение воздействия на оpганизм веществ и фактоpов, пpизнаваемых в настоящее вpемя канцеpогенными (борьба с загрязнением вдыхаемого воздуха, курением).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FFFF00"/>
                </a:solidFill>
                <a:effectLst/>
              </a:rPr>
              <a:t>Втоpичной</a:t>
            </a:r>
            <a:r>
              <a:rPr lang="ru-RU" sz="2000" b="1" dirty="0" smtClean="0">
                <a:effectLst/>
              </a:rPr>
              <a:t>, или 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клинической</a:t>
            </a:r>
            <a:r>
              <a:rPr lang="ru-RU" sz="2000" b="1" dirty="0" smtClean="0">
                <a:effectLst/>
              </a:rPr>
              <a:t>, пpофилактикой называется специально оpганизованная система выявления и лечения пpедопухолевых заболеваний (ежегодная флюорография, наблюдение и лечение у специалистов).</a:t>
            </a:r>
          </a:p>
        </p:txBody>
      </p:sp>
    </p:spTree>
    <p:extLst>
      <p:ext uri="{BB962C8B-B14F-4D97-AF65-F5344CB8AC3E}">
        <p14:creationId xmlns="" xmlns:p14="http://schemas.microsoft.com/office/powerpoint/2010/main" val="38636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424862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рака легкого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8713663" cy="5040858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0000"/>
                </a:solidFill>
                <a:effectLst/>
              </a:rPr>
              <a:t>борьба с курением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/>
              </a:rPr>
              <a:t>снижение содержания смол в сигаретах до установленных  МАИР пределов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effectLst/>
              </a:rPr>
              <a:t>борьба за чистоту атмосферного воздуха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/>
              </a:rPr>
              <a:t>устранение  или максимальное уменьшение влияния на производстве профессиональных вредностей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effectLst/>
              </a:rPr>
              <a:t>оздоровление лиц с хроническими заболеваниями бронхов и легких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/>
              </a:rPr>
              <a:t>рациональное питание с  регулярным потреблением продуктов, богатых витамином А и каротиноидами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effectLst/>
              </a:rPr>
              <a:t>проведение скрининга в группе повышенного риска по раку легкого с помощью крупнокадровой флюорографии</a:t>
            </a:r>
          </a:p>
        </p:txBody>
      </p:sp>
    </p:spTree>
    <p:extLst>
      <p:ext uri="{BB962C8B-B14F-4D97-AF65-F5344CB8AC3E}">
        <p14:creationId xmlns="" xmlns:p14="http://schemas.microsoft.com/office/powerpoint/2010/main" val="40721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pp.nashaucheba.ru/pars_docs/refs/35/34087/im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922295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784"/>
            <a:ext cx="914400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4360069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1724880"/>
      </p:ext>
    </p:extLst>
  </p:cSld>
  <p:clrMapOvr>
    <a:masterClrMapping/>
  </p:clrMapOvr>
  <p:transition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084894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1625" y="692150"/>
            <a:ext cx="8540750" cy="5832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   </a:t>
            </a:r>
            <a:r>
              <a:rPr lang="ru-RU" sz="2400" b="1" dirty="0" smtClean="0">
                <a:effectLst/>
              </a:rPr>
              <a:t>Таким образом,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рак легкого </a:t>
            </a:r>
            <a:r>
              <a:rPr lang="ru-RU" sz="2400" b="1" dirty="0" smtClean="0">
                <a:effectLst/>
              </a:rPr>
              <a:t>является многообразной, сложной для диагностики и лечения патологией. Улучшение результатов лечения рака легкого связано с профилактикой заболевания (и прежде всего 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с отказом от курения</a:t>
            </a:r>
            <a:r>
              <a:rPr lang="ru-RU" sz="2400" b="1" dirty="0" smtClean="0">
                <a:effectLst/>
              </a:rPr>
              <a:t>), ранней диагностикой, разработкой новых и совершенствованием имеющихся методов лечения.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3251374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225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325938" y="333375"/>
            <a:ext cx="4818062" cy="27019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FF00"/>
                </a:solidFill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Я собираюсь посвятить оставшуюся жизнь выяснению только одного вопроса – почему люди, зная, как должно поступать верно, поступают все же неверно»</a:t>
            </a:r>
            <a:br>
              <a:rPr lang="ru-RU" sz="2000" b="1" dirty="0" smtClean="0">
                <a:solidFill>
                  <a:srgbClr val="FFFF00"/>
                </a:solidFill>
                <a:effectLst/>
              </a:rPr>
            </a:br>
            <a:r>
              <a:rPr lang="ru-RU" sz="2800" b="1" dirty="0" smtClean="0"/>
              <a:t>			</a:t>
            </a:r>
            <a:r>
              <a:rPr lang="ru-RU" sz="2800" b="1" dirty="0" smtClean="0">
                <a:solidFill>
                  <a:srgbClr val="FFFF00"/>
                </a:solidFill>
                <a:effectLst/>
              </a:rPr>
              <a:t>Сократ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52488" y="3860800"/>
            <a:ext cx="8291512" cy="24479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0000"/>
                </a:solidFill>
                <a:effectLst/>
              </a:rPr>
              <a:t>Курение</a:t>
            </a:r>
            <a:r>
              <a:rPr lang="ru-RU" sz="2000" b="1" dirty="0" smtClean="0">
                <a:effectLst/>
              </a:rPr>
              <a:t> является сознательным выбором и свидетельствует о преступном пренебрежении к собственному здоровью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effectLst/>
              </a:rPr>
              <a:t>НО!</a:t>
            </a:r>
          </a:p>
          <a:p>
            <a:pPr eaLnBrk="1" hangingPunct="1">
              <a:defRPr/>
            </a:pPr>
            <a:r>
              <a:rPr lang="ru-RU" sz="2000" b="1" dirty="0" smtClean="0">
                <a:effectLst/>
              </a:rPr>
              <a:t>Многие курильщики действительно нуждаются в медицинской помощи для прекращения курения!</a:t>
            </a:r>
          </a:p>
        </p:txBody>
      </p:sp>
    </p:spTree>
    <p:extLst>
      <p:ext uri="{BB962C8B-B14F-4D97-AF65-F5344CB8AC3E}">
        <p14:creationId xmlns="" xmlns:p14="http://schemas.microsoft.com/office/powerpoint/2010/main" val="409370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4371725"/>
      </p:ext>
    </p:extLst>
  </p:cSld>
  <p:clrMapOvr>
    <a:masterClrMapping/>
  </p:clrMapOvr>
  <p:transition>
    <p:strips dir="r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 algn="ctr">
              <a:lnSpc>
                <a:spcPct val="80000"/>
              </a:lnSpc>
              <a:buNone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Благодарим 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 внимание !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492896"/>
            <a:ext cx="4393282" cy="4099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6154821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612070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 algn="ctr">
              <a:lnSpc>
                <a:spcPct val="80000"/>
              </a:lnSpc>
              <a:buFontTx/>
              <a:buNone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Эпидемиология</a:t>
            </a:r>
          </a:p>
          <a:p>
            <a:pPr marL="185738" indent="0" algn="ctr">
              <a:lnSpc>
                <a:spcPct val="80000"/>
              </a:lnSpc>
              <a:buFontTx/>
              <a:buNone/>
            </a:pPr>
            <a:endParaRPr lang="ru-RU" sz="28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Ежегодно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мире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раком 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легкого (РЛ)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заболевает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 </a:t>
            </a:r>
            <a:r>
              <a:rPr 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,5</a:t>
            </a: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человек и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 1,3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умирает от этого заболевания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Ежегодно в 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РФ РЛ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диагностируется более чем у 55 тыс. пациентов </a:t>
            </a:r>
            <a:endParaRPr lang="ru-RU" sz="2000" b="1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РЛ занимает первое место в структуре заболеваемости от ЗНО 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РЛ занимает первое место в структуре смертности от ЗНО (киллер № 1)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Мужчины болеют значительно чаще женщин (в 6-10 раз)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Средний возраст  заболевших 65 лет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УР в 2015 г. – 1-е место по заболеваемости у мужчин (18,3% от всех ЗНО)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УР в 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– 1-е место по 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смертности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 мужчин 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(28,8% </a:t>
            </a:r>
            <a:r>
              <a:rPr lang="ru-RU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 всех ЗНО</a:t>
            </a: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настоящее время удается вылечить примерно 10% больных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РЛ</a:t>
            </a:r>
          </a:p>
          <a:p>
            <a:pPr marL="642938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РФ соотношение числа умерших к числу зарегистрированных составляет 0,92</a:t>
            </a:r>
            <a:endParaRPr lang="ru-RU" sz="20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0829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 algn="ctr">
              <a:lnSpc>
                <a:spcPct val="80000"/>
              </a:lnSpc>
              <a:buNone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Этиология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 факторы риска</a:t>
            </a:r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71" y="2564904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140534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5112008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Курение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Профессиональные факторы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Загрязнение </a:t>
            </a:r>
            <a:r>
              <a: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атмосферного воздуха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Загрязнение </a:t>
            </a:r>
            <a:r>
              <a:rPr lang="ru-RU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воздуха жилых помещений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Наследственность</a:t>
            </a:r>
            <a:endParaRPr lang="ru-RU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5738" indent="0">
              <a:lnSpc>
                <a:spcPct val="80000"/>
              </a:lnSpc>
              <a:buNone/>
            </a:pPr>
            <a:endParaRPr lang="ru-RU" sz="3600" b="1" dirty="0" smtClean="0">
              <a:solidFill>
                <a:srgbClr val="FFFF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457">
            <a:off x="5081599" y="3900929"/>
            <a:ext cx="38766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41114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33672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marL="185738" indent="0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0" algn="ctr">
              <a:lnSpc>
                <a:spcPct val="80000"/>
              </a:lnSpc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Курение</a:t>
            </a:r>
          </a:p>
          <a:p>
            <a:pPr marL="185738" indent="0">
              <a:lnSpc>
                <a:spcPct val="80000"/>
              </a:lnSpc>
              <a:buNone/>
            </a:pPr>
            <a:endParaRPr lang="ru-RU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Причина развития РЛ у 90% мужчин и 78 % женщин</a:t>
            </a: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Табачный дым содержит более 3800 химических соединений</a:t>
            </a: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Риск развития РЛ зависит от количества выкуриваемых сигарет в день, стажа курения, качества табака</a:t>
            </a: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Пассивное курение увеличивает риск развития РЛ у никогда не куривших людей на 17 - 20%</a:t>
            </a:r>
          </a:p>
          <a:p>
            <a:pPr marL="530225" indent="-344488">
              <a:lnSpc>
                <a:spcPct val="80000"/>
              </a:lnSpc>
              <a:buFont typeface="Arial" pitchFamily="34" charset="0"/>
              <a:buChar char="•"/>
            </a:pPr>
            <a:endParaRPr lang="ru-RU" sz="20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891599-00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7">
            <a:off x="5996750" y="3282217"/>
            <a:ext cx="2414588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5912114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3_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821</Words>
  <Application>Microsoft Office PowerPoint</Application>
  <PresentationFormat>Экран (4:3)</PresentationFormat>
  <Paragraphs>140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44</vt:i4>
      </vt:variant>
    </vt:vector>
  </HeadingPairs>
  <TitlesOfParts>
    <vt:vector size="47" baseType="lpstr">
      <vt:lpstr>Тема Office</vt:lpstr>
      <vt:lpstr>Оформление по умолчанию</vt:lpstr>
      <vt:lpstr>53_Разрез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Клиника рака легкого</vt:lpstr>
      <vt:lpstr>Слайд 22</vt:lpstr>
      <vt:lpstr> Симптомы, вызванные внутриторакальным распространением опухоли </vt:lpstr>
      <vt:lpstr>Слайд 24</vt:lpstr>
      <vt:lpstr>Симптомы, вызванные внеторакальным распространением опухоли </vt:lpstr>
      <vt:lpstr>Паранеопластические синдромы</vt:lpstr>
      <vt:lpstr>Слайд 27</vt:lpstr>
      <vt:lpstr>Схема диагностических исследований при раке легкого</vt:lpstr>
      <vt:lpstr>Слайд 29</vt:lpstr>
      <vt:lpstr>Лечение рака легкого</vt:lpstr>
      <vt:lpstr>Слайд 31</vt:lpstr>
      <vt:lpstr>Слайд 32</vt:lpstr>
      <vt:lpstr>Слайд 33</vt:lpstr>
      <vt:lpstr>Слайд 34</vt:lpstr>
      <vt:lpstr>Слайд 35</vt:lpstr>
      <vt:lpstr>Профилактика рака легкого</vt:lpstr>
      <vt:lpstr>Профилактика рака легкого </vt:lpstr>
      <vt:lpstr>Слайд 38</vt:lpstr>
      <vt:lpstr>Слайд 39</vt:lpstr>
      <vt:lpstr>Слайд 40</vt:lpstr>
      <vt:lpstr>Слайд 41</vt:lpstr>
      <vt:lpstr>  «Я собираюсь посвятить оставшуюся жизнь выяснению только одного вопроса – почему люди, зная, как должно поступать верно, поступают все же неверно»    Сократ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bli</cp:lastModifiedBy>
  <cp:revision>13</cp:revision>
  <dcterms:created xsi:type="dcterms:W3CDTF">2016-05-29T11:08:45Z</dcterms:created>
  <dcterms:modified xsi:type="dcterms:W3CDTF">2017-02-02T10:00:05Z</dcterms:modified>
</cp:coreProperties>
</file>