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2" r:id="rId10"/>
    <p:sldId id="273" r:id="rId11"/>
    <p:sldId id="263" r:id="rId12"/>
    <p:sldId id="264" r:id="rId13"/>
    <p:sldId id="265" r:id="rId14"/>
    <p:sldId id="266" r:id="rId15"/>
    <p:sldId id="269" r:id="rId16"/>
    <p:sldId id="267" r:id="rId17"/>
    <p:sldId id="268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xo1-5\Documents\2cTLbpY4W72N3AnaQ0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2286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bg1"/>
                </a:solidFill>
              </a:rPr>
              <a:t>Профилактика и ранняя диагностика </a:t>
            </a:r>
            <a:r>
              <a:rPr lang="ru-RU" sz="4000" b="1" i="1" dirty="0" err="1" smtClean="0">
                <a:solidFill>
                  <a:schemeClr val="bg1"/>
                </a:solidFill>
              </a:rPr>
              <a:t>колоректального</a:t>
            </a:r>
            <a:r>
              <a:rPr lang="ru-RU" sz="4000" b="1" i="1" dirty="0" smtClean="0">
                <a:solidFill>
                  <a:schemeClr val="bg1"/>
                </a:solidFill>
              </a:rPr>
              <a:t> рака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5181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Выполнила: врач-онколог хирургического отделения №1 Котельникова Мария Евгеньевна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6324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Ижевск 2018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Для рака прямой кишки и анального канала</a:t>
            </a:r>
            <a:r>
              <a:rPr lang="ru-RU" sz="3200" dirty="0" smtClean="0"/>
              <a:t> </a:t>
            </a:r>
            <a:r>
              <a:rPr lang="ru-RU" sz="3200" i="1" dirty="0" smtClean="0"/>
              <a:t>характерны патологические выделения из заднего прохода.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Кровотечение</a:t>
            </a:r>
            <a:r>
              <a:rPr lang="ru-RU" dirty="0" smtClean="0"/>
              <a:t> </a:t>
            </a:r>
            <a:r>
              <a:rPr lang="ru-RU" i="1" dirty="0" smtClean="0"/>
              <a:t>из заднего прохода наблюдается у 75–90% больных. Выделение крови происходит чаще с калом при дефекации. Реже наблюдаются слизь и гной в кале.</a:t>
            </a:r>
            <a:endParaRPr lang="ru-RU" dirty="0" smtClean="0"/>
          </a:p>
          <a:p>
            <a:r>
              <a:rPr lang="ru-RU" b="1" dirty="0" smtClean="0"/>
              <a:t>Расстройство</a:t>
            </a:r>
            <a:r>
              <a:rPr lang="ru-RU" dirty="0" smtClean="0"/>
              <a:t> </a:t>
            </a:r>
            <a:r>
              <a:rPr lang="ru-RU" i="1" dirty="0" smtClean="0"/>
              <a:t>функции кишечника: запоры, поносы или их чередование.</a:t>
            </a:r>
            <a:endParaRPr lang="ru-RU" dirty="0" smtClean="0"/>
          </a:p>
          <a:p>
            <a:r>
              <a:rPr lang="ru-RU" b="1" dirty="0" smtClean="0"/>
              <a:t>Тенезмы</a:t>
            </a:r>
            <a:r>
              <a:rPr lang="ru-RU" dirty="0" smtClean="0"/>
              <a:t> – </a:t>
            </a:r>
            <a:r>
              <a:rPr lang="ru-RU" i="1" dirty="0" smtClean="0"/>
              <a:t>частые ложные позывы на низ, до 15–20 раз в сутки.</a:t>
            </a:r>
            <a:endParaRPr lang="ru-RU" dirty="0" smtClean="0"/>
          </a:p>
          <a:p>
            <a:r>
              <a:rPr lang="ru-RU" b="1" dirty="0" smtClean="0"/>
              <a:t>Боли в заднем проходе</a:t>
            </a:r>
            <a:r>
              <a:rPr lang="ru-RU" dirty="0" smtClean="0"/>
              <a:t> </a:t>
            </a:r>
            <a:r>
              <a:rPr lang="ru-RU" i="1" dirty="0" smtClean="0"/>
              <a:t>при дефекации, а в запущенных стадиях – постоянно.</a:t>
            </a:r>
            <a:endParaRPr lang="ru-RU" dirty="0" smtClean="0"/>
          </a:p>
          <a:p>
            <a:r>
              <a:rPr lang="ru-RU" b="1" dirty="0" smtClean="0"/>
              <a:t>Общие проявления</a:t>
            </a:r>
            <a:r>
              <a:rPr lang="ru-RU" dirty="0" smtClean="0"/>
              <a:t>: </a:t>
            </a:r>
            <a:r>
              <a:rPr lang="ru-RU" i="1" dirty="0" smtClean="0"/>
              <a:t>анемия, похудание, плохой аппетит, слабость, землистый цвет кожи – в начальных стадиях рака прямой кишки бывают редко, характерны для уже запущенных форм.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-381000"/>
            <a:ext cx="8610600" cy="76962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МОЖНО ЛИ ВЫЯВИТЬ КОЛОРЕКТАЛЬНЫЙ РАК НА РАННИХ СТАДИЯХ?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1600" b="1" dirty="0" smtClean="0"/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/>
              <a:t>Современные достижения науки и техники, методы диагностики позволяют выявить </a:t>
            </a:r>
            <a:r>
              <a:rPr lang="ru-RU" sz="2000" dirty="0" err="1" smtClean="0"/>
              <a:t>колоректальный</a:t>
            </a:r>
            <a:r>
              <a:rPr lang="ru-RU" sz="2000" dirty="0" smtClean="0"/>
              <a:t> рак на самых ранних стадиях его возникновения.</a:t>
            </a:r>
            <a:br>
              <a:rPr lang="ru-RU" sz="2000" dirty="0" smtClean="0"/>
            </a:br>
            <a:r>
              <a:rPr lang="ru-RU" sz="2000" b="1" i="1" dirty="0" smtClean="0"/>
              <a:t>Обращение за медицинской помощью </a:t>
            </a:r>
            <a:r>
              <a:rPr lang="ru-RU" sz="2000" dirty="0" smtClean="0"/>
              <a:t>-  врач сможет Вам помочь, только если Вы к нему обратитесь. Вас должно насторожить </a:t>
            </a:r>
            <a:r>
              <a:rPr lang="ru-RU" sz="2000" i="1" dirty="0" smtClean="0"/>
              <a:t>немотивированное ухудшение самочувствия</a:t>
            </a:r>
            <a:r>
              <a:rPr lang="ru-RU" sz="2000" dirty="0" smtClean="0"/>
              <a:t>, </a:t>
            </a:r>
            <a:r>
              <a:rPr lang="ru-RU" sz="2000" i="1" dirty="0" smtClean="0"/>
              <a:t>изменение ритма опорожнения кишечника</a:t>
            </a:r>
            <a:r>
              <a:rPr lang="ru-RU" sz="2000" dirty="0" smtClean="0"/>
              <a:t>, любые </a:t>
            </a:r>
            <a:r>
              <a:rPr lang="ru-RU" sz="2000" i="1" dirty="0" smtClean="0"/>
              <a:t>необъяснимые симптомы</a:t>
            </a:r>
            <a:r>
              <a:rPr lang="ru-RU" sz="2000" dirty="0" smtClean="0"/>
              <a:t>, которые не исчезают сами или после назначенного Вам лечения. В этом случае иногда надо обратиться к врачу </a:t>
            </a:r>
            <a:r>
              <a:rPr lang="ru-RU" sz="2000" b="1" i="1" dirty="0" smtClean="0"/>
              <a:t>повторно</a:t>
            </a:r>
            <a:r>
              <a:rPr lang="ru-RU" sz="2000" dirty="0" smtClean="0"/>
              <a:t>. Наличие крови в кале может быть объяснено геморроем только после обследования кишечника зондом.</a:t>
            </a:r>
            <a:br>
              <a:rPr lang="ru-RU" sz="2000" dirty="0" smtClean="0"/>
            </a:br>
            <a:r>
              <a:rPr lang="ru-RU" sz="2000" b="1" i="1" dirty="0" smtClean="0"/>
              <a:t>Скрининг </a:t>
            </a:r>
            <a:r>
              <a:rPr lang="ru-RU" sz="2000" b="1" i="1" dirty="0" err="1" smtClean="0"/>
              <a:t>колоректального</a:t>
            </a:r>
            <a:r>
              <a:rPr lang="ru-RU" sz="2000" b="1" i="1" dirty="0" smtClean="0"/>
              <a:t> рака</a:t>
            </a:r>
            <a:r>
              <a:rPr lang="ru-RU" sz="2000" dirty="0" smtClean="0"/>
              <a:t>  –  это  обследование бессимптомных лиц, которые относятся к группе  риска по </a:t>
            </a:r>
            <a:r>
              <a:rPr lang="ru-RU" sz="2000" dirty="0" err="1" smtClean="0"/>
              <a:t>колоректальному</a:t>
            </a:r>
            <a:r>
              <a:rPr lang="ru-RU" sz="2000" dirty="0" smtClean="0"/>
              <a:t> раку, что </a:t>
            </a:r>
            <a:r>
              <a:rPr lang="ru-RU" sz="2000" i="1" dirty="0" smtClean="0"/>
              <a:t>позволяет не только обнаружить опухоль на ранней стадии, но и выявить и удалить полипы, которые могут со временем превратиться в рак.</a:t>
            </a:r>
            <a:r>
              <a:rPr lang="ru-RU" sz="2000" dirty="0" smtClean="0"/>
              <a:t> Существует несколько методов скрининга </a:t>
            </a:r>
            <a:r>
              <a:rPr lang="ru-RU" sz="2000" dirty="0" err="1" smtClean="0"/>
              <a:t>колоректального</a:t>
            </a:r>
            <a:r>
              <a:rPr lang="ru-RU" sz="2000" dirty="0" smtClean="0"/>
              <a:t> рака: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Анализ кала на скрытую кровь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876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Кровеносные сосуды на поверхности опухоли хрупки и легко повреждаются продвигающимися каловыми массами. Поврежденные кровеносные сосуды обычно выделяют небольшое количество крови в просвет кишки.</a:t>
            </a:r>
            <a:endParaRPr lang="ru-RU" dirty="0"/>
          </a:p>
        </p:txBody>
      </p:sp>
      <p:pic>
        <p:nvPicPr>
          <p:cNvPr id="6146" name="Picture 2" descr="C:\Users\xo1-5\Downloads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81200"/>
            <a:ext cx="38100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Пальцевое ректальное исследование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17526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Пальцевое исследование является обязательным методом диагностики заболеваний прямой кишки, малого таза и органов брюшной полости. Оно всегда предшествует инструментальному исследованию.</a:t>
            </a:r>
            <a:endParaRPr lang="ru-RU" dirty="0"/>
          </a:p>
        </p:txBody>
      </p:sp>
      <p:pic>
        <p:nvPicPr>
          <p:cNvPr id="7170" name="Picture 2" descr="C:\Users\xo1-5\Downloads\palpats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352800"/>
            <a:ext cx="47244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Колоноскопия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371601"/>
            <a:ext cx="8991600" cy="15240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      </a:t>
            </a:r>
            <a:r>
              <a:rPr lang="ru-RU" sz="4000" dirty="0" smtClean="0"/>
              <a:t>Исследование проводится с помощью </a:t>
            </a:r>
            <a:r>
              <a:rPr lang="ru-RU" sz="4000" dirty="0" err="1" smtClean="0"/>
              <a:t>колоноскопа</a:t>
            </a:r>
            <a:r>
              <a:rPr lang="ru-RU" sz="4000" dirty="0" smtClean="0"/>
              <a:t> (тонкой, гибкой трубки, снабженной лампочкой). Исследование имеет наибольшую точность, позволяет выполнить биопсию.</a:t>
            </a:r>
            <a:endParaRPr lang="ru-RU" sz="4000" dirty="0"/>
          </a:p>
        </p:txBody>
      </p:sp>
      <p:pic>
        <p:nvPicPr>
          <p:cNvPr id="8194" name="Picture 2" descr="C:\Users\xo1-5\Downloads\kolon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971800"/>
            <a:ext cx="5715000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Биопсия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9050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    Единственный метод, позволяющий достоверно утверждать, есть ли в данном случае рак или нет (исследование тканей, клеток, органов, взятых прижизненно из организма с использованием специальных красителей и микроскопа).</a:t>
            </a:r>
            <a:endParaRPr lang="ru-RU" dirty="0"/>
          </a:p>
        </p:txBody>
      </p:sp>
      <p:pic>
        <p:nvPicPr>
          <p:cNvPr id="11266" name="Picture 2" descr="C:\Users\xo1-5\Downloads\biopsia-kishechnika-v-germanii-e1473153620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352800"/>
            <a:ext cx="56388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Ирригоскопия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4495800" cy="5029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Исследование с помощью бариевой клизмы и </a:t>
            </a:r>
            <a:r>
              <a:rPr lang="ru-RU" dirty="0" err="1" smtClean="0"/>
              <a:t>контрастирования</a:t>
            </a:r>
            <a:r>
              <a:rPr lang="ru-RU" dirty="0" smtClean="0"/>
              <a:t> воздухом. Сульфат бария, меловое вещество, применяется для частичного заполнения и расширения толстой кишки. Это исследование лучше переносится пациентами, чем </a:t>
            </a:r>
            <a:r>
              <a:rPr lang="ru-RU" dirty="0" err="1" smtClean="0"/>
              <a:t>колоноскопия</a:t>
            </a:r>
            <a:r>
              <a:rPr lang="ru-RU" dirty="0" smtClean="0"/>
              <a:t>, но может не выявить мелкие полипы и опухоли.</a:t>
            </a:r>
            <a:endParaRPr lang="ru-RU" dirty="0"/>
          </a:p>
        </p:txBody>
      </p:sp>
      <p:pic>
        <p:nvPicPr>
          <p:cNvPr id="9218" name="Picture 2" descr="C:\Users\xo1-5\Downloads\30fe9163b4bee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057400"/>
            <a:ext cx="41148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Виртуальная </a:t>
            </a:r>
            <a:r>
              <a:rPr lang="ru-RU" dirty="0" err="1" smtClean="0"/>
              <a:t>колоноскопия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00200"/>
            <a:ext cx="42672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При этом методе не применяют контрастное вещество. Вводится лишь воздух для расширения толстой кишки. Затем используется спиральная компьютерная томография.  Это исследование  не позволяет проводить биопсию и удаление полипов, а также выявлять повреждения размером до 5 мм.</a:t>
            </a:r>
            <a:endParaRPr lang="ru-RU" dirty="0"/>
          </a:p>
        </p:txBody>
      </p:sp>
      <p:pic>
        <p:nvPicPr>
          <p:cNvPr id="10242" name="Picture 2" descr="C:\Users\xo1-5\Downloads\colo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6400"/>
            <a:ext cx="4319588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2286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Все остальные методы</a:t>
            </a:r>
            <a:r>
              <a:rPr lang="ru-RU" dirty="0" smtClean="0"/>
              <a:t>: </a:t>
            </a:r>
            <a:r>
              <a:rPr lang="ru-RU" i="1" dirty="0" smtClean="0"/>
              <a:t>УЗИ, КТ, МРТ, лапароскопия, определение РЭА, Са19-9 и других маркеров – являются дополнительными методами исследования, применяются по особым показаниям в специализированных учреждениях для уточнения степени распространенности опухолевого процесса.</a:t>
            </a:r>
            <a:endParaRPr lang="ru-RU" dirty="0"/>
          </a:p>
        </p:txBody>
      </p:sp>
      <p:pic>
        <p:nvPicPr>
          <p:cNvPr id="12290" name="Picture 2" descr="C:\Users\xo1-5\Downloads\1491542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62200"/>
            <a:ext cx="3733800" cy="2381250"/>
          </a:xfrm>
          <a:prstGeom prst="rect">
            <a:avLst/>
          </a:prstGeom>
          <a:noFill/>
        </p:spPr>
      </p:pic>
      <p:pic>
        <p:nvPicPr>
          <p:cNvPr id="12291" name="Picture 3" descr="C:\Users\xo1-5\Downloads\УЗИ-брюшной-полости-какие-органы-проверяю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953000"/>
            <a:ext cx="2667000" cy="1600200"/>
          </a:xfrm>
          <a:prstGeom prst="rect">
            <a:avLst/>
          </a:prstGeom>
          <a:noFill/>
        </p:spPr>
      </p:pic>
      <p:pic>
        <p:nvPicPr>
          <p:cNvPr id="12292" name="Picture 4" descr="C:\Users\xo1-5\Downloads\45305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5029200"/>
            <a:ext cx="2743200" cy="1579563"/>
          </a:xfrm>
          <a:prstGeom prst="rect">
            <a:avLst/>
          </a:prstGeom>
          <a:noFill/>
        </p:spPr>
      </p:pic>
      <p:pic>
        <p:nvPicPr>
          <p:cNvPr id="12293" name="Picture 5" descr="C:\Users\xo1-5\Downloads\6d9852220b68691b1a1576d30efcdd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2362200"/>
            <a:ext cx="3886200" cy="25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ru-RU" sz="2200" b="1" dirty="0" err="1" smtClean="0"/>
              <a:t>Колоректальный</a:t>
            </a:r>
            <a:r>
              <a:rPr lang="ru-RU" sz="2200" b="1" dirty="0" smtClean="0"/>
              <a:t> рак – </a:t>
            </a:r>
            <a:r>
              <a:rPr lang="ru-RU" sz="2200" dirty="0" smtClean="0"/>
              <a:t>собирательное понятие для рака толстой (</a:t>
            </a:r>
            <a:r>
              <a:rPr lang="ru-RU" sz="2200" dirty="0" err="1" smtClean="0"/>
              <a:t>colon</a:t>
            </a:r>
            <a:r>
              <a:rPr lang="ru-RU" sz="2200" dirty="0" smtClean="0"/>
              <a:t>) и прямой (</a:t>
            </a:r>
            <a:r>
              <a:rPr lang="ru-RU" sz="2200" dirty="0" err="1" smtClean="0"/>
              <a:t>rectum</a:t>
            </a:r>
            <a:r>
              <a:rPr lang="ru-RU" sz="2200" dirty="0" smtClean="0"/>
              <a:t>) кишки. Термин «</a:t>
            </a:r>
            <a:r>
              <a:rPr lang="ru-RU" sz="2200" dirty="0" err="1" smtClean="0"/>
              <a:t>колоректальный</a:t>
            </a:r>
            <a:r>
              <a:rPr lang="ru-RU" sz="2200" dirty="0" smtClean="0"/>
              <a:t> рак» объединяет различные по форме, локализации и гистологической структуре злокачественные эпителиальные опухоли ободочной и прямой кишки, а также анального канала.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Stroenie-tolstogo-kishechni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828800"/>
            <a:ext cx="6934200" cy="47244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Факторы, повышающие риск развития </a:t>
            </a:r>
            <a:r>
              <a:rPr lang="ru-RU" b="1" dirty="0" err="1" smtClean="0"/>
              <a:t>колоректального</a:t>
            </a:r>
            <a:r>
              <a:rPr lang="ru-RU" b="1" dirty="0" smtClean="0"/>
              <a:t> рака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i="1" dirty="0" smtClean="0"/>
              <a:t>Возраст старше 50 лет.</a:t>
            </a:r>
            <a:endParaRPr lang="ru-RU" dirty="0" smtClean="0"/>
          </a:p>
          <a:p>
            <a:r>
              <a:rPr lang="ru-RU" b="1" i="1" dirty="0" smtClean="0"/>
              <a:t>Отягощенный семейный анамнез</a:t>
            </a:r>
            <a:r>
              <a:rPr lang="ru-RU" i="1" dirty="0" smtClean="0"/>
              <a:t>:</a:t>
            </a:r>
            <a:r>
              <a:rPr lang="ru-RU" dirty="0" smtClean="0"/>
              <a:t> </a:t>
            </a:r>
            <a:r>
              <a:rPr lang="ru-RU" i="1" dirty="0" smtClean="0"/>
              <a:t>семейный диффузный </a:t>
            </a:r>
            <a:r>
              <a:rPr lang="ru-RU" i="1" dirty="0" err="1" smtClean="0"/>
              <a:t>полипоз</a:t>
            </a:r>
            <a:r>
              <a:rPr lang="ru-RU" i="1" dirty="0" smtClean="0"/>
              <a:t>, синдром </a:t>
            </a:r>
            <a:r>
              <a:rPr lang="ru-RU" i="1" dirty="0" err="1" smtClean="0"/>
              <a:t>Пейтца</a:t>
            </a:r>
            <a:r>
              <a:rPr lang="ru-RU" i="1" dirty="0" smtClean="0"/>
              <a:t>–</a:t>
            </a:r>
            <a:r>
              <a:rPr lang="ru-RU" i="1" dirty="0" err="1" smtClean="0"/>
              <a:t>Егерса</a:t>
            </a:r>
            <a:r>
              <a:rPr lang="ru-RU" i="1" dirty="0" smtClean="0"/>
              <a:t>, </a:t>
            </a:r>
            <a:r>
              <a:rPr lang="ru-RU" i="1" dirty="0" err="1" smtClean="0"/>
              <a:t>синдром</a:t>
            </a:r>
            <a:r>
              <a:rPr lang="ru-RU" i="1" dirty="0" smtClean="0"/>
              <a:t> </a:t>
            </a:r>
            <a:r>
              <a:rPr lang="ru-RU" i="1" dirty="0" err="1" smtClean="0"/>
              <a:t>Гарднера</a:t>
            </a:r>
            <a:r>
              <a:rPr lang="ru-RU" i="1" dirty="0" smtClean="0"/>
              <a:t>, болезнь </a:t>
            </a:r>
            <a:r>
              <a:rPr lang="ru-RU" i="1" dirty="0" err="1" smtClean="0"/>
              <a:t>Турко</a:t>
            </a:r>
            <a:r>
              <a:rPr lang="ru-RU" i="1" dirty="0" smtClean="0"/>
              <a:t>, наследственная </a:t>
            </a:r>
            <a:r>
              <a:rPr lang="ru-RU" i="1" dirty="0" err="1" smtClean="0"/>
              <a:t>аденокарцинома</a:t>
            </a:r>
            <a:r>
              <a:rPr lang="ru-RU" i="1" dirty="0" smtClean="0"/>
              <a:t> (синдром Линча), наличие у членов семьи </a:t>
            </a:r>
            <a:r>
              <a:rPr lang="ru-RU" i="1" dirty="0" err="1" smtClean="0"/>
              <a:t>колоректального</a:t>
            </a:r>
            <a:r>
              <a:rPr lang="ru-RU" i="1" dirty="0" smtClean="0"/>
              <a:t> рака.</a:t>
            </a:r>
            <a:endParaRPr lang="ru-RU" dirty="0" smtClean="0"/>
          </a:p>
          <a:p>
            <a:r>
              <a:rPr lang="ru-RU" b="1" i="1" dirty="0" smtClean="0"/>
              <a:t>Опухоли других локализаций, леченные ранее:</a:t>
            </a:r>
            <a:r>
              <a:rPr lang="ru-RU" i="1" dirty="0" smtClean="0"/>
              <a:t> ранее перенесенный рак женских половых органов, молочной железы.</a:t>
            </a:r>
            <a:endParaRPr lang="ru-RU" dirty="0" smtClean="0"/>
          </a:p>
          <a:p>
            <a:r>
              <a:rPr lang="ru-RU" b="1" i="1" dirty="0" err="1" smtClean="0"/>
              <a:t>Предраковые</a:t>
            </a:r>
            <a:r>
              <a:rPr lang="ru-RU" b="1" i="1" dirty="0" smtClean="0"/>
              <a:t> заболевания толстой кишки</a:t>
            </a:r>
            <a:r>
              <a:rPr lang="ru-RU" i="1" dirty="0" smtClean="0"/>
              <a:t>: единичные и множественные аденомы (полипы) толстой кишки, неспецифический язвенный колит, болезнь Крона.</a:t>
            </a:r>
            <a:endParaRPr lang="ru-RU" dirty="0" smtClean="0"/>
          </a:p>
          <a:p>
            <a:r>
              <a:rPr lang="ru-RU" b="1" i="1" dirty="0" smtClean="0"/>
              <a:t>Неправильное питание</a:t>
            </a:r>
            <a:r>
              <a:rPr lang="ru-RU" i="1" dirty="0" smtClean="0"/>
              <a:t>: по данным Всемирной организации здравоохранения, риск возникновения </a:t>
            </a:r>
            <a:r>
              <a:rPr lang="ru-RU" i="1" dirty="0" err="1" smtClean="0"/>
              <a:t>колоректального</a:t>
            </a:r>
            <a:r>
              <a:rPr lang="ru-RU" i="1" dirty="0" smtClean="0"/>
              <a:t> рака повышает избыточное употребление животных жиров, употребление пищи с недостаточным содержанием растительной клетчатки, избыточное употребление алкоголя, курение, ожирение, а, также, как показали некоторые исследования, - малоподвижный образ жизни.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Профилактика </a:t>
            </a:r>
            <a:r>
              <a:rPr lang="ru-RU" b="1" dirty="0" err="1" smtClean="0"/>
              <a:t>колоректального</a:t>
            </a:r>
            <a:r>
              <a:rPr lang="ru-RU" b="1" dirty="0" smtClean="0"/>
              <a:t> рака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Колоректальный</a:t>
            </a:r>
            <a:r>
              <a:rPr lang="ru-RU" sz="2800" dirty="0" smtClean="0"/>
              <a:t> рак относится к числу заболеваний, в отношении которых наиболее эффективны профилактические меры.</a:t>
            </a:r>
          </a:p>
          <a:p>
            <a:r>
              <a:rPr lang="ru-RU" sz="2800" dirty="0" smtClean="0"/>
              <a:t>Более чем 50% случаев </a:t>
            </a:r>
            <a:r>
              <a:rPr lang="ru-RU" sz="2800" dirty="0" err="1" smtClean="0"/>
              <a:t>колоректальный</a:t>
            </a:r>
            <a:r>
              <a:rPr lang="ru-RU" sz="2800" dirty="0" smtClean="0"/>
              <a:t> рак развивается на фоне доброкачественного полипа. Удаление опухоли на  ранней  стадии развития практически гарантирует излечение заболевания.</a:t>
            </a:r>
            <a:endParaRPr lang="ru-RU" sz="2800" dirty="0"/>
          </a:p>
        </p:txBody>
      </p:sp>
      <p:pic>
        <p:nvPicPr>
          <p:cNvPr id="2051" name="Picture 3" descr="C:\Users\xo1-5\Downloads\polipy-tolstoj-kishk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267200"/>
            <a:ext cx="6191250" cy="2152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Профилактика </a:t>
            </a:r>
            <a:r>
              <a:rPr lang="ru-RU" b="1" dirty="0" err="1" smtClean="0"/>
              <a:t>колоректального</a:t>
            </a:r>
            <a:r>
              <a:rPr lang="ru-RU" b="1" dirty="0" smtClean="0"/>
              <a:t> рака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8006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Диета</a:t>
            </a:r>
            <a:r>
              <a:rPr lang="ru-RU" dirty="0" smtClean="0"/>
              <a:t>. Для профилактики </a:t>
            </a:r>
            <a:r>
              <a:rPr lang="ru-RU" dirty="0" err="1" smtClean="0"/>
              <a:t>колоректального</a:t>
            </a:r>
            <a:r>
              <a:rPr lang="ru-RU" dirty="0" smtClean="0"/>
              <a:t> рака достаточно обеспечить регулярный приём растительной пищи (клетчатка) и ограничение употребления «красного мяса» по крайней мере, до 3 раз в неделю. Согласно популяционным международным исследованиям это снижает риск развития </a:t>
            </a:r>
            <a:r>
              <a:rPr lang="ru-RU" dirty="0" err="1" smtClean="0"/>
              <a:t>колоректального</a:t>
            </a:r>
            <a:r>
              <a:rPr lang="ru-RU" dirty="0" smtClean="0"/>
              <a:t> рака более чем в 2 раза.</a:t>
            </a:r>
          </a:p>
          <a:p>
            <a:endParaRPr lang="ru-RU" dirty="0"/>
          </a:p>
        </p:txBody>
      </p:sp>
      <p:pic>
        <p:nvPicPr>
          <p:cNvPr id="3076" name="Picture 4" descr="C:\Users\xo1-5\Downloads\vegan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981200"/>
            <a:ext cx="36576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Профилактика </a:t>
            </a:r>
            <a:r>
              <a:rPr lang="ru-RU" b="1" dirty="0" err="1" smtClean="0"/>
              <a:t>колоректального</a:t>
            </a:r>
            <a:r>
              <a:rPr lang="ru-RU" b="1" dirty="0" smtClean="0"/>
              <a:t> рака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447800"/>
          </a:xfrm>
        </p:spPr>
        <p:txBody>
          <a:bodyPr/>
          <a:lstStyle/>
          <a:p>
            <a:pPr algn="ctr"/>
            <a:r>
              <a:rPr lang="ru-RU" dirty="0" smtClean="0"/>
              <a:t>Отказ от </a:t>
            </a:r>
            <a:r>
              <a:rPr lang="ru-RU" b="1" dirty="0" smtClean="0"/>
              <a:t>курения</a:t>
            </a:r>
            <a:r>
              <a:rPr lang="ru-RU" dirty="0" smtClean="0"/>
              <a:t> и ограничение употребления </a:t>
            </a:r>
            <a:r>
              <a:rPr lang="ru-RU" b="1" dirty="0" smtClean="0"/>
              <a:t>алкоголя.</a:t>
            </a:r>
            <a:endParaRPr lang="ru-RU" b="1" dirty="0"/>
          </a:p>
        </p:txBody>
      </p:sp>
      <p:pic>
        <p:nvPicPr>
          <p:cNvPr id="4098" name="Picture 2" descr="C:\Users\xo1-5\Download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895600"/>
            <a:ext cx="3733800" cy="2971800"/>
          </a:xfrm>
          <a:prstGeom prst="rect">
            <a:avLst/>
          </a:prstGeom>
          <a:noFill/>
        </p:spPr>
      </p:pic>
      <p:pic>
        <p:nvPicPr>
          <p:cNvPr id="4099" name="Picture 3" descr="C:\Users\xo1-5\Downloads\polnyi-otkaz-ot-kurenija-1024x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895600"/>
            <a:ext cx="39624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Профилактика </a:t>
            </a:r>
            <a:r>
              <a:rPr lang="ru-RU" b="1" dirty="0" err="1" smtClean="0"/>
              <a:t>колоректального</a:t>
            </a:r>
            <a:r>
              <a:rPr lang="ru-RU" b="1" dirty="0" smtClean="0"/>
              <a:t> рака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600200"/>
            <a:ext cx="4038600" cy="4800599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Ведение подвижного образа жизни</a:t>
            </a:r>
            <a:r>
              <a:rPr lang="ru-RU" dirty="0" smtClean="0"/>
              <a:t>, занятие спортом, контроль над массой тела. Известно, что </a:t>
            </a:r>
            <a:r>
              <a:rPr lang="ru-RU" dirty="0" err="1" smtClean="0"/>
              <a:t>колоректальный</a:t>
            </a:r>
            <a:r>
              <a:rPr lang="ru-RU" dirty="0" smtClean="0"/>
              <a:t> рак значительно чаще развивается у лиц, страдающих избыточным весом и ведущих малоподвижный образ жизни.</a:t>
            </a:r>
            <a:endParaRPr lang="ru-RU" dirty="0"/>
          </a:p>
        </p:txBody>
      </p:sp>
      <p:pic>
        <p:nvPicPr>
          <p:cNvPr id="5122" name="Picture 2" descr="C:\Users\xo1-5\Downloads\treegallery_2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981200"/>
            <a:ext cx="44958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КАКИЕ СИМПТОМЫ ДОЛЖНЫ НАСТОРОЖИТЬ ПАЦИЕНТА И ЗАСТАВИТЬ ЕГО ОБРАТИТЬСЯ К ВРАЧУ?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Для рака правой половины ободочной кишки</a:t>
            </a:r>
            <a:r>
              <a:rPr lang="ru-RU" dirty="0" smtClean="0"/>
              <a:t> (слепая, восходящая ободочная, печеночный изгиб) характерны следующие симптомы:</a:t>
            </a:r>
          </a:p>
          <a:p>
            <a:r>
              <a:rPr lang="ru-RU" i="1" dirty="0" err="1" smtClean="0"/>
              <a:t>гипертермическая</a:t>
            </a:r>
            <a:r>
              <a:rPr lang="ru-RU" i="1" dirty="0" smtClean="0"/>
              <a:t> реакция (субфебрильная температура и выше);</a:t>
            </a:r>
            <a:endParaRPr lang="ru-RU" dirty="0" smtClean="0"/>
          </a:p>
          <a:p>
            <a:r>
              <a:rPr lang="ru-RU" i="1" dirty="0" smtClean="0"/>
              <a:t>слабость, анемия, похудание;</a:t>
            </a:r>
            <a:endParaRPr lang="ru-RU" dirty="0" smtClean="0"/>
          </a:p>
          <a:p>
            <a:r>
              <a:rPr lang="ru-RU" i="1" dirty="0" smtClean="0"/>
              <a:t>наличие пальпируемой опухоли в брюшной полости.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55416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Для рака левой половины ободочной кишки</a:t>
            </a:r>
            <a:r>
              <a:rPr lang="ru-RU" sz="3200" dirty="0" smtClean="0"/>
              <a:t> (селезеночный изгиб, нисходящая ободочная, сигмовидная кишка) характерны другие признаки: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 fontScale="92500"/>
          </a:bodyPr>
          <a:lstStyle/>
          <a:p>
            <a:r>
              <a:rPr lang="ru-RU" i="1" dirty="0" smtClean="0"/>
              <a:t>наличие патологических выделений из заднего прохода (кровянистых, слизистых, гнойных);</a:t>
            </a:r>
            <a:endParaRPr lang="ru-RU" dirty="0" smtClean="0"/>
          </a:p>
          <a:p>
            <a:r>
              <a:rPr lang="ru-RU" i="1" dirty="0" smtClean="0"/>
              <a:t>наличие кишечных расстройств (тенезмы, запоры, поносы или их чередование);</a:t>
            </a:r>
            <a:endParaRPr lang="ru-RU" dirty="0" smtClean="0"/>
          </a:p>
          <a:p>
            <a:r>
              <a:rPr lang="ru-RU" i="1" dirty="0" smtClean="0"/>
              <a:t>нарушение кишечной проходимости (хроническая или острая </a:t>
            </a:r>
            <a:r>
              <a:rPr lang="ru-RU" i="1" dirty="0" err="1" smtClean="0"/>
              <a:t>обтурационная</a:t>
            </a:r>
            <a:r>
              <a:rPr lang="ru-RU" i="1" dirty="0" smtClean="0"/>
              <a:t> кишечная непроходимость).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356</Words>
  <Application>Microsoft Office PowerPoint</Application>
  <PresentationFormat>Экран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Слайд 1</vt:lpstr>
      <vt:lpstr>Колоректальный рак – собирательное понятие для рака толстой (colon) и прямой (rectum) кишки. Термин «колоректальный рак» объединяет различные по форме, локализации и гистологической структуре злокачественные эпителиальные опухоли ободочной и прямой кишки, а также анального канала. </vt:lpstr>
      <vt:lpstr>Факторы, повышающие риск развития колоректального рака</vt:lpstr>
      <vt:lpstr>Профилактика колоректального рака</vt:lpstr>
      <vt:lpstr>Профилактика колоректального рака</vt:lpstr>
      <vt:lpstr>Профилактика колоректального рака</vt:lpstr>
      <vt:lpstr>Профилактика колоректального рака</vt:lpstr>
      <vt:lpstr>КАКИЕ СИМПТОМЫ ДОЛЖНЫ НАСТОРОЖИТЬ ПАЦИЕНТА И ЗАСТАВИТЬ ЕГО ОБРАТИТЬСЯ К ВРАЧУ?</vt:lpstr>
      <vt:lpstr>Для рака левой половины ободочной кишки (селезеночный изгиб, нисходящая ободочная, сигмовидная кишка) характерны другие признаки:</vt:lpstr>
      <vt:lpstr>Для рака прямой кишки и анального канала характерны патологические выделения из заднего прохода.</vt:lpstr>
      <vt:lpstr>МОЖНО ЛИ ВЫЯВИТЬ КОЛОРЕКТАЛЬНЫЙ РАК НА РАННИХ СТАДИЯХ?   Современные достижения науки и техники, методы диагностики позволяют выявить колоректальный рак на самых ранних стадиях его возникновения. Обращение за медицинской помощью -  врач сможет Вам помочь, только если Вы к нему обратитесь. Вас должно насторожить немотивированное ухудшение самочувствия, изменение ритма опорожнения кишечника, любые необъяснимые симптомы, которые не исчезают сами или после назначенного Вам лечения. В этом случае иногда надо обратиться к врачу повторно. Наличие крови в кале может быть объяснено геморроем только после обследования кишечника зондом. Скрининг колоректального рака  –  это  обследование бессимптомных лиц, которые относятся к группе  риска по колоректальному раку, что позволяет не только обнаружить опухоль на ранней стадии, но и выявить и удалить полипы, которые могут со временем превратиться в рак. Существует несколько методов скрининга колоректального рака: </vt:lpstr>
      <vt:lpstr>Анализ кала на скрытую кровь</vt:lpstr>
      <vt:lpstr>Пальцевое ректальное исследование</vt:lpstr>
      <vt:lpstr>Колоноскопия</vt:lpstr>
      <vt:lpstr>Биопсия</vt:lpstr>
      <vt:lpstr>Ирригоскопия</vt:lpstr>
      <vt:lpstr>Виртуальная колоноскопия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xo1-5</dc:creator>
  <cp:lastModifiedBy>Комлева Елена</cp:lastModifiedBy>
  <cp:revision>13</cp:revision>
  <dcterms:created xsi:type="dcterms:W3CDTF">2018-07-29T15:57:43Z</dcterms:created>
  <dcterms:modified xsi:type="dcterms:W3CDTF">2022-11-08T05:11:00Z</dcterms:modified>
</cp:coreProperties>
</file>