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1" r:id="rId10"/>
    <p:sldId id="28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5" r:id="rId24"/>
    <p:sldId id="274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70DF26C-89C8-4713-8826-EFE3CAE66D46}">
          <p14:sldIdLst>
            <p14:sldId id="256"/>
            <p14:sldId id="257"/>
            <p14:sldId id="258"/>
            <p14:sldId id="259"/>
            <p14:sldId id="260"/>
            <p14:sldId id="261"/>
            <p14:sldId id="282"/>
            <p14:sldId id="283"/>
            <p14:sldId id="281"/>
            <p14:sldId id="28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5"/>
            <p14:sldId id="274"/>
            <p14:sldId id="276"/>
            <p14:sldId id="277"/>
            <p14:sldId id="278"/>
            <p14:sldId id="279"/>
            <p14:sldId id="280"/>
          </p14:sldIdLst>
        </p14:section>
        <p14:section name="Раздел без заголовка" id="{BA3F6A41-C410-4CC4-A08B-F5EC72F6D3B6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0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8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5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45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15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6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25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34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5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09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56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69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65F0-DE9F-47AB-8513-603CF24AFE8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B83962-4005-4827-B788-41999158D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3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C19FB-B827-42E4-BD29-719456F0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284" y="2804237"/>
            <a:ext cx="9809786" cy="1646302"/>
          </a:xfrm>
        </p:spPr>
        <p:txBody>
          <a:bodyPr/>
          <a:lstStyle/>
          <a:p>
            <a:pPr algn="ctr"/>
            <a:r>
              <a:rPr lang="ru-RU" dirty="0"/>
              <a:t>Профилактика, реабилитация и некоторые вопросы общей онкологии.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D405C7-C864-4326-804F-AE0258E51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83190"/>
            <a:ext cx="3965542" cy="1655762"/>
          </a:xfrm>
        </p:spPr>
        <p:txBody>
          <a:bodyPr/>
          <a:lstStyle/>
          <a:p>
            <a:r>
              <a:rPr lang="ru-RU" dirty="0"/>
              <a:t>Выполнил: ординатор 2 года </a:t>
            </a:r>
            <a:br>
              <a:rPr lang="ru-RU" dirty="0"/>
            </a:br>
            <a:r>
              <a:rPr lang="ru-RU" dirty="0"/>
              <a:t>Журавлёв Степан Сергеевич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D52939-CDC3-4E06-AC01-214FE0C33241}"/>
              </a:ext>
            </a:extLst>
          </p:cNvPr>
          <p:cNvSpPr txBox="1"/>
          <p:nvPr/>
        </p:nvSpPr>
        <p:spPr>
          <a:xfrm>
            <a:off x="5315177" y="607086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Ижевск-2023</a:t>
            </a:r>
          </a:p>
        </p:txBody>
      </p:sp>
    </p:spTree>
    <p:extLst>
      <p:ext uri="{BB962C8B-B14F-4D97-AF65-F5344CB8AC3E}">
        <p14:creationId xmlns:p14="http://schemas.microsoft.com/office/powerpoint/2010/main" xmlns="" val="195357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D4B16-13E9-4B8B-8BA1-9A149413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Входит ли диспансерное наблюдение в понятие диспансеризации?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82D8AC-C532-4543-9F63-0044F120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Диспансерное наблюдение – это наблюдение за состоянием здоровья лиц, уже страдающих хроническими заболеваниями, функциональными расстройствами, иными состояниями, в целях выявления и предупреждения осложнений, обострений заболеваний, иных патологических состояний, их профилактики и осуществления медицинской реабилитации.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240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68EAC3E-880F-4DB5-A98A-81BB0D22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107" y="2730052"/>
            <a:ext cx="5711464" cy="38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CD4A9A-87B5-4D10-AB1E-AAE9A1D4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Третичная профилактика (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реабилитация,восстановление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), включает мероприятия по реабилитации больных, утративших возможность полноценной жизнедеятельности.</a:t>
            </a:r>
          </a:p>
          <a:p>
            <a:endParaRPr lang="ru-RU" dirty="0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xmlns="" id="{40136DD3-D220-4D28-9641-8AEF4A40B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348594"/>
              </p:ext>
            </p:extLst>
          </p:nvPr>
        </p:nvGraphicFramePr>
        <p:xfrm>
          <a:off x="920164" y="61182"/>
          <a:ext cx="10351671" cy="673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557">
                  <a:extLst>
                    <a:ext uri="{9D8B030D-6E8A-4147-A177-3AD203B41FA5}">
                      <a16:colId xmlns:a16="http://schemas.microsoft.com/office/drawing/2014/main" xmlns="" val="1290113569"/>
                    </a:ext>
                  </a:extLst>
                </a:gridCol>
                <a:gridCol w="3450557">
                  <a:extLst>
                    <a:ext uri="{9D8B030D-6E8A-4147-A177-3AD203B41FA5}">
                      <a16:colId xmlns:a16="http://schemas.microsoft.com/office/drawing/2014/main" xmlns="" val="1406844515"/>
                    </a:ext>
                  </a:extLst>
                </a:gridCol>
                <a:gridCol w="3450557">
                  <a:extLst>
                    <a:ext uri="{9D8B030D-6E8A-4147-A177-3AD203B41FA5}">
                      <a16:colId xmlns:a16="http://schemas.microsoft.com/office/drawing/2014/main" xmlns="" val="1415661059"/>
                    </a:ext>
                  </a:extLst>
                </a:gridCol>
              </a:tblGrid>
              <a:tr h="389930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0712139"/>
                  </a:ext>
                </a:extLst>
              </a:tr>
              <a:tr h="1826794">
                <a:tc>
                  <a:txBody>
                    <a:bodyPr/>
                    <a:lstStyle/>
                    <a:p>
                      <a:r>
                        <a:rPr lang="ru-RU" dirty="0"/>
                        <a:t>ПЕРВИЧНАЯ ПРОФИЛАКТИКА РАКА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Предупреждение возникновения качественных опухолей и предшествующих им предопухолевых состояний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 заболеваемости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494297"/>
                  </a:ext>
                </a:extLst>
              </a:tr>
              <a:tr h="2115235">
                <a:tc>
                  <a:txBody>
                    <a:bodyPr/>
                    <a:lstStyle/>
                    <a:p>
                      <a:r>
                        <a:rPr lang="ru-RU" dirty="0"/>
                        <a:t>ВТОРИЧНАЯ ПРОФИЛАКТИКА РАКА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Раннее выявление и лечение начальных стадий онкологических заболеваний и предшествующих им предопухолевых состояний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Уменьшение смертности и инвалидизации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729560"/>
                  </a:ext>
                </a:extLst>
              </a:tr>
              <a:tr h="2403676">
                <a:tc>
                  <a:txBody>
                    <a:bodyPr/>
                    <a:lstStyle/>
                    <a:p>
                      <a:r>
                        <a:rPr lang="ru-RU" dirty="0"/>
                        <a:t>ТРЕТИЧНАЯ ПРОФИЛАКТИКА РАКА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Предупреждение возникновения, а также раннее выявление и лечение возможных рецидивов заболевания в период после завершения основного курса лечения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Предупреждение рецидивов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999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8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1EE3E8E-2033-4BEB-B5F6-019FFDFB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3868"/>
            <a:ext cx="9286798" cy="4688264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</a:rPr>
              <a:t>Реабилитация в онкологии – это </a:t>
            </a:r>
            <a:r>
              <a:rPr lang="ru-RU" sz="2400" b="1" i="0" dirty="0">
                <a:solidFill>
                  <a:srgbClr val="333333"/>
                </a:solidFill>
                <a:effectLst/>
              </a:rPr>
              <a:t>активный процесс, направленный на полное или частичное восстановление физических функций организма, нарушенных вследствие заболевания</a:t>
            </a:r>
            <a:r>
              <a:rPr lang="ru-RU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</a:rPr>
              <a:t>Реабилитация начинается с момента постановки диагноза и проводится на протяжении всех этапов лечения и после него.</a:t>
            </a:r>
          </a:p>
          <a:p>
            <a:pPr algn="l">
              <a:buFontTx/>
              <a:buChar char="-"/>
            </a:pPr>
            <a:r>
              <a:rPr lang="ru-RU" dirty="0">
                <a:solidFill>
                  <a:srgbClr val="333333"/>
                </a:solidFill>
              </a:rPr>
              <a:t>Медицинская</a:t>
            </a:r>
          </a:p>
          <a:p>
            <a:pPr algn="l">
              <a:buFontTx/>
              <a:buChar char="-"/>
            </a:pPr>
            <a:r>
              <a:rPr lang="ru-RU" dirty="0"/>
              <a:t>Социальная</a:t>
            </a:r>
          </a:p>
          <a:p>
            <a:pPr algn="l">
              <a:buFontTx/>
              <a:buChar char="-"/>
            </a:pPr>
            <a:r>
              <a:rPr lang="ru-RU" dirty="0"/>
              <a:t>Психологическая</a:t>
            </a:r>
          </a:p>
          <a:p>
            <a:pPr algn="l">
              <a:buFontTx/>
              <a:buChar char="-"/>
            </a:pPr>
            <a:r>
              <a:rPr lang="ru-RU" dirty="0"/>
              <a:t>Профессиональная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404858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F3866-3992-46B3-9C7B-2187F3E9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66287" cy="1320800"/>
          </a:xfrm>
        </p:spPr>
        <p:txBody>
          <a:bodyPr>
            <a:noAutofit/>
          </a:bodyPr>
          <a:lstStyle/>
          <a:p>
            <a:r>
              <a:rPr lang="ru-RU" sz="2800" dirty="0" err="1"/>
              <a:t>Пререабилитация</a:t>
            </a:r>
            <a:r>
              <a:rPr lang="ru-RU" sz="2800" dirty="0"/>
              <a:t>: комплексный подход к началу специального противоопухолевого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EE227-A781-43DC-85D1-DF9A81ED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6" y="1651542"/>
            <a:ext cx="8596668" cy="3880773"/>
          </a:xfrm>
        </p:spPr>
        <p:txBody>
          <a:bodyPr/>
          <a:lstStyle/>
          <a:p>
            <a:r>
              <a:rPr lang="ru-RU" dirty="0"/>
              <a:t>Программа </a:t>
            </a:r>
            <a:r>
              <a:rPr lang="ru-RU" dirty="0" err="1"/>
              <a:t>пререабилитации</a:t>
            </a:r>
            <a:r>
              <a:rPr lang="ru-RU" dirty="0"/>
              <a:t> включает в себя ряд основных компонентов: 1. Психологическая поддержка.</a:t>
            </a:r>
            <a:br>
              <a:rPr lang="ru-RU" dirty="0"/>
            </a:br>
            <a:r>
              <a:rPr lang="ru-RU" dirty="0"/>
              <a:t>2. Лечебная гимнастика. </a:t>
            </a:r>
            <a:br>
              <a:rPr lang="ru-RU" dirty="0"/>
            </a:br>
            <a:r>
              <a:rPr lang="ru-RU" dirty="0"/>
              <a:t>3. Предоперационное консультирование больных хирургом и анестезиологом. </a:t>
            </a:r>
            <a:br>
              <a:rPr lang="ru-RU" dirty="0"/>
            </a:br>
            <a:r>
              <a:rPr lang="ru-RU" dirty="0"/>
              <a:t>4. Коррекция </a:t>
            </a:r>
            <a:r>
              <a:rPr lang="ru-RU" dirty="0" err="1"/>
              <a:t>коморбидности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5. Профилактика тромбоэмболических осложнений. </a:t>
            </a:r>
            <a:br>
              <a:rPr lang="ru-RU" dirty="0"/>
            </a:br>
            <a:r>
              <a:rPr lang="ru-RU" dirty="0"/>
              <a:t>6. Радиопротекторы.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FBF1262-DEC9-4B08-B82B-200FD59A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97" y="4472652"/>
            <a:ext cx="3249350" cy="21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7D3734AC-A3DF-4DDD-862C-F20B4E0B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087" y="4468482"/>
            <a:ext cx="3229826" cy="21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49F1C3EF-8668-4969-8D4C-C9FFF526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32" y="4310011"/>
            <a:ext cx="3416629" cy="22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6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93608-E149-4B76-A85F-F9F581E0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этап реабилитации: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A1B636-F9E6-4B90-AF18-7C81DF24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022"/>
            <a:ext cx="8596668" cy="4591378"/>
          </a:xfrm>
        </p:spPr>
        <p:txBody>
          <a:bodyPr>
            <a:normAutofit/>
          </a:bodyPr>
          <a:lstStyle/>
          <a:p>
            <a:r>
              <a:rPr lang="ru-RU" sz="2000" dirty="0"/>
              <a:t>Осуществляется в раннем послеоперационном периоде, а при проведении лучевой терапии и химиотерапии – с 1-х суток от их начала.</a:t>
            </a:r>
          </a:p>
          <a:p>
            <a:r>
              <a:rPr lang="ru-RU" dirty="0"/>
              <a:t>Основными ранними послеоперационными осложнениями являются: </a:t>
            </a:r>
            <a:br>
              <a:rPr lang="ru-RU" dirty="0"/>
            </a:br>
            <a:r>
              <a:rPr lang="ru-RU" dirty="0"/>
              <a:t>1) </a:t>
            </a:r>
            <a:r>
              <a:rPr lang="ru-RU" dirty="0" err="1"/>
              <a:t>лимфорея</a:t>
            </a:r>
            <a:r>
              <a:rPr lang="ru-RU" dirty="0"/>
              <a:t> (до 100% случаев), </a:t>
            </a:r>
            <a:r>
              <a:rPr lang="ru-RU" dirty="0" err="1"/>
              <a:t>серома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2) кровотечение (при неадекватном гемостазе), гематома; </a:t>
            </a:r>
            <a:br>
              <a:rPr lang="ru-RU" dirty="0"/>
            </a:br>
            <a:r>
              <a:rPr lang="ru-RU" dirty="0"/>
              <a:t>3) расхождение краев раны и краевой некроз кожи; </a:t>
            </a:r>
            <a:br>
              <a:rPr lang="ru-RU" dirty="0"/>
            </a:br>
            <a:r>
              <a:rPr lang="ru-RU" dirty="0"/>
              <a:t>4) инфицирование (нагноение) послеоперационной раны; </a:t>
            </a:r>
            <a:br>
              <a:rPr lang="ru-RU" dirty="0"/>
            </a:br>
            <a:r>
              <a:rPr lang="ru-RU" dirty="0"/>
              <a:t>5) флебит, тромбофлебит вен конечностей. </a:t>
            </a:r>
            <a:br>
              <a:rPr lang="ru-RU" dirty="0"/>
            </a:br>
            <a:r>
              <a:rPr lang="ru-RU" dirty="0"/>
              <a:t>6) невропатия, </a:t>
            </a:r>
            <a:r>
              <a:rPr lang="ru-RU" dirty="0" err="1"/>
              <a:t>плексопатия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83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B3B23D-422A-469D-B77B-93DA748A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08" y="661358"/>
            <a:ext cx="8596668" cy="3880773"/>
          </a:xfrm>
        </p:spPr>
        <p:txBody>
          <a:bodyPr/>
          <a:lstStyle/>
          <a:p>
            <a:r>
              <a:rPr lang="ru-RU" dirty="0"/>
              <a:t>1. Психологическая реабилитация.</a:t>
            </a:r>
          </a:p>
          <a:p>
            <a:r>
              <a:rPr lang="ru-RU" dirty="0"/>
              <a:t>2. Адекватное обезболивание.</a:t>
            </a:r>
          </a:p>
          <a:p>
            <a:r>
              <a:rPr lang="ru-RU" dirty="0"/>
              <a:t>3. Профилактика инфекционных осложнений и </a:t>
            </a:r>
            <a:r>
              <a:rPr lang="ru-RU" dirty="0" err="1"/>
              <a:t>лимфореи</a:t>
            </a:r>
            <a:r>
              <a:rPr lang="ru-RU" dirty="0"/>
              <a:t>. </a:t>
            </a:r>
          </a:p>
          <a:p>
            <a:r>
              <a:rPr lang="ru-RU" dirty="0"/>
              <a:t>4. Профилактика венозных тромбоэмболических осложнений.</a:t>
            </a:r>
          </a:p>
          <a:p>
            <a:r>
              <a:rPr lang="ru-RU" dirty="0"/>
              <a:t>5. Лечебная гимнастика.</a:t>
            </a:r>
          </a:p>
          <a:p>
            <a:r>
              <a:rPr lang="ru-RU" dirty="0"/>
              <a:t>6. Методы физиотерапии.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6D9F5BD-EDE7-46A3-BC6E-946532CE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157" y="2428232"/>
            <a:ext cx="6183558" cy="41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F7F076C-9D18-4155-9913-214F2C53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157" y="2428232"/>
            <a:ext cx="6183558" cy="41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1C5EA73F-4DA9-43BD-99DD-D85BB8BF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388" y="2428232"/>
            <a:ext cx="6191197" cy="41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3C043F1-4EBC-43CC-BF3F-8D2F4950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18" y="2428232"/>
            <a:ext cx="6183558" cy="41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0496D079-CD2D-46B3-9F80-2AAB45AC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609" y="2428232"/>
            <a:ext cx="6138397" cy="41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xmlns="" id="{394676F3-6A09-47C1-A6AE-CE38CD707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xmlns="" id="{DA689ADB-E671-4654-A564-F0C508DF5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BD9F1E59-72C7-41B3-82D7-E3877331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17" y="2428231"/>
            <a:ext cx="6169849" cy="41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4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1FF23B-1AFB-4A9B-85F0-7B295A9F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реабилитации больных в химиотерапевтическом стационаре: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1E26B9-CCBA-4349-8A6D-45C5B062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Психологическая реабилитация.</a:t>
            </a:r>
          </a:p>
          <a:p>
            <a:pPr marL="0" indent="0">
              <a:buNone/>
            </a:pPr>
            <a:r>
              <a:rPr lang="ru-RU" dirty="0"/>
              <a:t>2. Лечебная гимнастика. </a:t>
            </a:r>
          </a:p>
          <a:p>
            <a:pPr marL="0" indent="0">
              <a:buNone/>
            </a:pPr>
            <a:r>
              <a:rPr lang="ru-RU" dirty="0"/>
              <a:t>3. Профилактика венозных тромбоэмболических осложнений.</a:t>
            </a:r>
          </a:p>
          <a:p>
            <a:pPr marL="0" indent="0">
              <a:buNone/>
            </a:pPr>
            <a:r>
              <a:rPr lang="ru-RU" dirty="0"/>
              <a:t>4. Профилактика </a:t>
            </a:r>
            <a:r>
              <a:rPr lang="ru-RU" dirty="0" err="1"/>
              <a:t>экстравазации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Профилактика тошноты и рвоты.</a:t>
            </a:r>
          </a:p>
          <a:p>
            <a:pPr marL="0" indent="0">
              <a:buNone/>
            </a:pPr>
            <a:r>
              <a:rPr lang="ru-RU" dirty="0"/>
              <a:t>6. Профилактика алопеции.</a:t>
            </a:r>
          </a:p>
          <a:p>
            <a:pPr marL="0" indent="0">
              <a:buNone/>
            </a:pPr>
            <a:r>
              <a:rPr lang="ru-RU" dirty="0"/>
              <a:t>7. Профилактика лейкопении.</a:t>
            </a:r>
          </a:p>
          <a:p>
            <a:pPr marL="0" indent="0">
              <a:buNone/>
            </a:pPr>
            <a:r>
              <a:rPr lang="ru-RU" dirty="0"/>
              <a:t>8. Коррекция периферической полинейропатии.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dirty="0" err="1"/>
              <a:t>Нутритивная</a:t>
            </a:r>
            <a:r>
              <a:rPr lang="ru-RU" dirty="0"/>
              <a:t> поддержка.</a:t>
            </a:r>
          </a:p>
          <a:p>
            <a:pPr marL="0" indent="0">
              <a:buNone/>
            </a:pPr>
            <a:r>
              <a:rPr lang="ru-RU" dirty="0"/>
              <a:t>10. Методы физиотерапии.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716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6E6B9-69E3-4628-BD50-1D6FECD1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реабилитации больных в радиотерапевтическом стационаре: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2A0F74-F0B7-4035-9212-1A45723F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Психологическая реабилитация.</a:t>
            </a:r>
          </a:p>
          <a:p>
            <a:pPr marL="0" indent="0">
              <a:buNone/>
            </a:pPr>
            <a:r>
              <a:rPr lang="ru-RU" dirty="0"/>
              <a:t>2. Лечебная гимнастика.</a:t>
            </a:r>
          </a:p>
          <a:p>
            <a:pPr marL="0" indent="0">
              <a:buNone/>
            </a:pPr>
            <a:r>
              <a:rPr lang="ru-RU" dirty="0"/>
              <a:t>3. Профилактика венозных тромбоэмболических осложнений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Нутритивная</a:t>
            </a:r>
            <a:r>
              <a:rPr lang="ru-RU" dirty="0"/>
              <a:t> поддержка.</a:t>
            </a:r>
          </a:p>
          <a:p>
            <a:pPr marL="0" indent="0">
              <a:buNone/>
            </a:pPr>
            <a:r>
              <a:rPr lang="ru-RU" dirty="0"/>
              <a:t>5. Лечение ранних лучевых повреждений тканей.</a:t>
            </a:r>
          </a:p>
          <a:p>
            <a:pPr marL="0" indent="0">
              <a:buNone/>
            </a:pPr>
            <a:r>
              <a:rPr lang="ru-RU" dirty="0"/>
              <a:t>6. Методы физиотерапии.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23734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E1153-8B33-4ED7-B5E8-C95642B7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этап реабилитации: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AA9119-85F6-4BAB-BE42-7D15E21B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798"/>
            <a:ext cx="8596668" cy="3880773"/>
          </a:xfrm>
        </p:spPr>
        <p:txBody>
          <a:bodyPr/>
          <a:lstStyle/>
          <a:p>
            <a:r>
              <a:rPr lang="ru-RU" dirty="0"/>
              <a:t>Дальнейшая маршрутизация больных планируется мультидисциплинарной реабилитационной бригадой, состоящей из врачей: онколога, терапевта, хирурга, невролога, физиотерапевта, медико-социального эксперта, специалиста по медицинской реабилитации, врача по ЛФК, медицинского психолога, а также других врачей-специалистов (по необходимости).</a:t>
            </a:r>
          </a:p>
          <a:p>
            <a:r>
              <a:rPr lang="ru-RU" dirty="0"/>
              <a:t>II этап реабилитации осуществляется в стационарных условиях медицинских организаций. При наличии у больных ранних осложнений противоопухолевой терапии они переводятся из хирургических и других отделений в отделение реабилитации медицинской организации, а при развитии поздних осложнений – по показаниям подлежат госпитализации в специализированные реабилитационные центры или отделения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72014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5056D-9BC9-49D1-868D-FEC6D53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31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шкалы реабилитационной маршрутизации. Общие показания для госпитализации больных: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3F0DD-7605-4D2F-933C-223441F5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5616"/>
            <a:ext cx="8596668" cy="4589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• 0 баллов – нет симптомов; </a:t>
            </a:r>
            <a:br>
              <a:rPr lang="ru-RU" dirty="0"/>
            </a:br>
            <a:r>
              <a:rPr lang="ru-RU" dirty="0"/>
              <a:t>• 1 балл – отсутствие значимых нарушений жизнедеятельности, несмотря на наличие симптомов заболевания; </a:t>
            </a:r>
            <a:br>
              <a:rPr lang="ru-RU" dirty="0"/>
            </a:br>
            <a:r>
              <a:rPr lang="ru-RU" dirty="0"/>
              <a:t>• 2 балла – легкое нарушение функции жизнедеятельности (не может выполнять активность, которая имелась до заболевания, но может ухаживать за собой, не нуждается в наблюдении); </a:t>
            </a:r>
            <a:br>
              <a:rPr lang="ru-RU" dirty="0"/>
            </a:br>
            <a:r>
              <a:rPr lang="ru-RU" dirty="0"/>
              <a:t>• 3 балла – нарушение жизнедеятельности, умеренное по своей выраженности (может самостоятельно передвигаться и выполнять простую работу, нуждается в помощи при выполнении сложных действий (приготовление пищи, поход в магазин и пр.), может проживать одна дома без помощи от 1 </a:t>
            </a:r>
            <a:r>
              <a:rPr lang="ru-RU" dirty="0" err="1"/>
              <a:t>сут</a:t>
            </a:r>
            <a:r>
              <a:rPr lang="ru-RU" dirty="0"/>
              <a:t> до 1 </a:t>
            </a:r>
            <a:r>
              <a:rPr lang="ru-RU" dirty="0" err="1"/>
              <a:t>нед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 • 4 балла – не может передвигаться самостоятельно, без посторонней помощи, нуждается в помощи при выполнении повседневных задач, может проживать одна дома без помощи до 1 </a:t>
            </a:r>
            <a:r>
              <a:rPr lang="ru-RU" dirty="0" err="1"/>
              <a:t>сут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• 5 баллов – грубое нарушение процессов жизнедеятельности, больная прикована к постели, не может быть оставлена одна дома без посторонней помощи; </a:t>
            </a:r>
            <a:br>
              <a:rPr lang="ru-RU" dirty="0"/>
            </a:br>
            <a:r>
              <a:rPr lang="ru-RU" dirty="0"/>
              <a:t>• 6 баллов – нарушение жизнедеятельности крайней степени тяжести – хронические нарушения сознания или глубокий двигательный дефицит</a:t>
            </a:r>
          </a:p>
        </p:txBody>
      </p:sp>
    </p:spTree>
    <p:extLst>
      <p:ext uri="{BB962C8B-B14F-4D97-AF65-F5344CB8AC3E}">
        <p14:creationId xmlns:p14="http://schemas.microsoft.com/office/powerpoint/2010/main" xmlns="" val="354248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D2A8CE-572F-47A0-81D8-170769FE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56894"/>
            <a:ext cx="6381948" cy="388077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"Мы знаем уже так много о причинах рака, что не только возможно, но и совершенно необходимо поставить противораковую борьбу на рельсы профилактики"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580E696-9296-483D-9E37-0E788749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08" y="609600"/>
            <a:ext cx="3530387" cy="51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95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8FF98-336E-424E-8BAC-71621C73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90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Противопоказания для госпитализации больных в реабилитационные центры (отделения реабилитации):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B50A82-32EA-4923-A1FC-8638630F5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 инфекционные заболевания, требующие госпитализации в специализированные стационары или имеющие высокую степень </a:t>
            </a:r>
            <a:r>
              <a:rPr lang="ru-RU" dirty="0" err="1"/>
              <a:t>контагиозности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• кожно-венерические заболевания; </a:t>
            </a:r>
            <a:br>
              <a:rPr lang="ru-RU" dirty="0"/>
            </a:br>
            <a:r>
              <a:rPr lang="ru-RU" dirty="0"/>
              <a:t>• наличие показаний для оперативного вмешательства или применения специальных методов лечения в специализированных стационарах/отделениях; </a:t>
            </a:r>
            <a:br>
              <a:rPr lang="ru-RU" dirty="0"/>
            </a:br>
            <a:r>
              <a:rPr lang="ru-RU" dirty="0"/>
              <a:t>• психические расстройства (деменция, эпилепсия и др.) с грубыми нарушениями психоэмоциональной сферы; </a:t>
            </a:r>
            <a:br>
              <a:rPr lang="ru-RU" dirty="0"/>
            </a:br>
            <a:r>
              <a:rPr lang="ru-RU" dirty="0"/>
              <a:t>• все формы алкоголизма и наркомании; </a:t>
            </a:r>
            <a:br>
              <a:rPr lang="ru-RU" dirty="0"/>
            </a:br>
            <a:r>
              <a:rPr lang="ru-RU" dirty="0"/>
              <a:t>• лихорадка неясного генеза; </a:t>
            </a:r>
            <a:br>
              <a:rPr lang="ru-RU" dirty="0"/>
            </a:br>
            <a:r>
              <a:rPr lang="ru-RU" dirty="0"/>
              <a:t>• беременность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58646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5CCC9-7511-4A7B-9670-C4B0C5F8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 этап реабилитации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1BEA5F-2782-457A-920C-D288E7EA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3584"/>
            <a:ext cx="8596668" cy="3880773"/>
          </a:xfrm>
        </p:spPr>
        <p:txBody>
          <a:bodyPr/>
          <a:lstStyle/>
          <a:p>
            <a:r>
              <a:rPr lang="ru-RU" dirty="0"/>
              <a:t>осуществляется в амбулаторно-поликлинических условиях: в отделениях и кабинетах реабилитации амбулаторно-поликлинических учреждений, либо по принципам амбулаторного посещения или дневного стационара в специализированных стационарных реабилитационных центрах, либо отделениях реабилитации, а также в санаторно-курортных учреждениях.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5CE93F4-B64E-441D-A68B-C0F8505F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105" y="3429000"/>
            <a:ext cx="5442458" cy="33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A54FA58-0601-47A7-8D54-D966739C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31501"/>
            <a:ext cx="5037057" cy="33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933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F7EA8-00D2-4C48-BB82-E1D5D14F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Циторедукция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D0CC02-E78B-40A7-927D-1144A9881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704"/>
            <a:ext cx="4318872" cy="4024026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Целью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циторедуктивных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операций является создание благоприятного фона для последующей противоопухолевой лекарственной терапии, эффективность и сама возможность проведения которой зависят от объема опухоли, оставшейся в организме больного после хирургического вмешательства.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66927AD-9BEB-4CBD-A0D5-AC5C981A5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449" y="981173"/>
            <a:ext cx="6536605" cy="48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5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24D06-7090-4C0A-9BCB-D84C80E5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данного типа лечения: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B2F5C-0A11-4832-892F-556E1927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703"/>
            <a:ext cx="8596668" cy="4457659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1) неэффективность фармакологических препаратов снимается удалением основной массы опухоли со слабым кровотоком;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2) эффективность химиопрепаратов связана с высокой митотической активностью малых опухолей;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3) наименьшие остаточные опухоли требуют меньшего количества курсов химиотерапии, в то время как при больших массивах повышается вероятность появления резистентных форм;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4) удаление основных опухолевых масс приводит к относительной нормализации иммунной системы;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6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806DA-A849-45BD-96A2-F8B042A7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Циторедуктивные</a:t>
            </a:r>
            <a:r>
              <a:rPr lang="ru-RU" dirty="0"/>
              <a:t> операции можно разделить на три категории: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E7E236-0823-4B81-82D7-FF6682F9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1) полное удаление опухолевого очага со всеми видимыми отдаленными метастазами;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2) частичная опухолевая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циторедукция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, которая заключается в удалении первичной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опухолии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части отдаленных метастазов, либо в удалении первичного опухолевого очага, при этом отдаленные метастазы остаются;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3) удаление отдаленных метастазов в различные сроки после ранее выполненной радикальной</a:t>
            </a:r>
            <a:r>
              <a:rPr lang="en-US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или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циторедуктивной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операции.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7845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1D0B26-2ACA-4BA9-8680-2A7585D1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0755"/>
            <a:ext cx="8596668" cy="5489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срокам их выполнения: 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i="1" u="sng" dirty="0"/>
              <a:t>первичная </a:t>
            </a:r>
            <a:r>
              <a:rPr lang="ru-RU" b="1" i="1" u="sng" dirty="0" err="1"/>
              <a:t>циторедуктивная</a:t>
            </a:r>
            <a:r>
              <a:rPr lang="ru-RU" b="1" i="1" u="sng" dirty="0"/>
              <a:t> операция </a:t>
            </a:r>
            <a:r>
              <a:rPr lang="ru-RU" dirty="0"/>
              <a:t>– предусматривает удаление максимально возможного объема опухоли и метастазов перед началом лекарственной терапии; 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i="1" u="sng" dirty="0"/>
              <a:t>промежуточная или интервальная </a:t>
            </a:r>
            <a:r>
              <a:rPr lang="ru-RU" b="1" i="1" u="sng" dirty="0" err="1"/>
              <a:t>циторедуктивная</a:t>
            </a:r>
            <a:r>
              <a:rPr lang="ru-RU" b="1" i="1" u="sng" dirty="0"/>
              <a:t> операция </a:t>
            </a:r>
            <a:r>
              <a:rPr lang="ru-RU" dirty="0"/>
              <a:t>– выполняется после короткого курса индукционной химиотерапии (обычно 2–3 курса). Выполнение операции на данном этапе является приемлемым подходом в терапии пациенток, у которых первая операция была либо пробной, либо малоуспешной; 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i="1" u="sng" dirty="0"/>
              <a:t>операция «Second </a:t>
            </a:r>
            <a:r>
              <a:rPr lang="ru-RU" b="1" i="1" u="sng" dirty="0" err="1"/>
              <a:t>look</a:t>
            </a:r>
            <a:r>
              <a:rPr lang="ru-RU" dirty="0"/>
              <a:t>» – диагностическая лапаротомия, которая выполняется для оценки остаточной опухоли у больных без клинических проявлений заболевания после курсов химиотерапии. Данная тактика в настоящее время широко не используется, т.к. в результате не приводит к улучшению выживаемости; 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i="1" u="sng" dirty="0"/>
              <a:t>вторичная </a:t>
            </a:r>
            <a:r>
              <a:rPr lang="ru-RU" b="1" i="1" u="sng" dirty="0" err="1"/>
              <a:t>циторедуктивная</a:t>
            </a:r>
            <a:r>
              <a:rPr lang="ru-RU" b="1" i="1" u="sng" dirty="0"/>
              <a:t> операция </a:t>
            </a:r>
            <a:r>
              <a:rPr lang="ru-RU" dirty="0"/>
              <a:t>– выполняемые по поводу рецидива заболевания; 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i="1" u="sng" dirty="0"/>
              <a:t>паллиативные операции </a:t>
            </a:r>
            <a:r>
              <a:rPr lang="ru-RU" dirty="0"/>
              <a:t>– в основном производятся для облегчения состояния, например, при кишечной непроходимости на фоне спаечного процесса или прогрессировании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0874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67D826-999A-49B6-B221-A6D397FF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2" y="1705155"/>
            <a:ext cx="8596668" cy="3880773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Паллиативные методы предусматривают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мероприятия, направленные на уменьшение массы опухоли (числа опухолевых клеток в организме) или задержку темпа ее роста.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Основной целью паллиативных операций являются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предотвращение тяжелых осложнений опухолевого процесса.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(перфорации полого органа, стеноза его просвета, кровотечения из опухоли или магистральных сосудов) и улучшение качества жизни больного.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Симптоматические операции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выполняют с целью устранения того или иного ведущего патологического симптома, зачастую представляющего непосредственную угрозу жизни больного (непроходимость ЖКТ, кровотечение из опухоли и др.).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61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A0A108-C2F9-44C4-82F1-FE7AF448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86419" cy="1320800"/>
          </a:xfrm>
        </p:spPr>
        <p:txBody>
          <a:bodyPr>
            <a:normAutofit/>
          </a:bodyPr>
          <a:lstStyle/>
          <a:p>
            <a:r>
              <a:rPr lang="ru-RU" dirty="0"/>
              <a:t>Как и </a:t>
            </a:r>
            <a:r>
              <a:rPr lang="ru-RU" dirty="0" err="1"/>
              <a:t>циторедуктивные</a:t>
            </a:r>
            <a:r>
              <a:rPr lang="ru-RU" dirty="0"/>
              <a:t>, паллиативные операции можно разделить на две группы: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09FAE9-7B2B-4D24-B13A-F25F7766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37" y="2641356"/>
            <a:ext cx="3574155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операции, которые устраняют осложнения, вызванные опухолью, и не имеют своей целью вмешательство на опухоли (симптоматические);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2C7EEA-0291-4C0B-A221-2503E6816903}"/>
              </a:ext>
            </a:extLst>
          </p:cNvPr>
          <p:cNvSpPr txBox="1"/>
          <p:nvPr/>
        </p:nvSpPr>
        <p:spPr>
          <a:xfrm>
            <a:off x="6636470" y="2641356"/>
            <a:ext cx="316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2) отличаются от первых тем, что при них часть опухолевой ткани (первичная опухоль или метастазы) удаляется, т. е. выполняется </a:t>
            </a:r>
            <a:r>
              <a:rPr lang="ru-RU" dirty="0" err="1"/>
              <a:t>циторедукция</a:t>
            </a:r>
            <a:r>
              <a:rPr lang="ru-RU" dirty="0"/>
              <a:t>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41BCCC89-3C8D-4653-8754-B10F42211580}"/>
              </a:ext>
            </a:extLst>
          </p:cNvPr>
          <p:cNvCxnSpPr/>
          <p:nvPr/>
        </p:nvCxnSpPr>
        <p:spPr>
          <a:xfrm flipH="1">
            <a:off x="2818614" y="1838226"/>
            <a:ext cx="244800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9EBBA5F-A2C6-43CC-A6B8-BE9ED09ECA8B}"/>
              </a:ext>
            </a:extLst>
          </p:cNvPr>
          <p:cNvCxnSpPr>
            <a:cxnSpLocks/>
          </p:cNvCxnSpPr>
          <p:nvPr/>
        </p:nvCxnSpPr>
        <p:spPr>
          <a:xfrm>
            <a:off x="5382705" y="1838226"/>
            <a:ext cx="2460396" cy="622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39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14F63-DF7F-40B4-A4EB-7AB01C5B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1082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Все </a:t>
            </a:r>
            <a:r>
              <a:rPr lang="ru-RU" dirty="0" err="1"/>
              <a:t>циторедуктивные</a:t>
            </a:r>
            <a:r>
              <a:rPr lang="ru-RU" dirty="0"/>
              <a:t> операции в той или иной степени являются паллиативными, но не все паллиативные операции –</a:t>
            </a:r>
            <a:r>
              <a:rPr lang="ru-RU" dirty="0" err="1"/>
              <a:t>циторедуктивные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1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176FDC-8ED3-41B8-A89D-8999147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E34DF6-8C69-41BD-879B-8DA12E59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035"/>
            <a:ext cx="8596668" cy="4574095"/>
          </a:xfrm>
        </p:spPr>
        <p:txBody>
          <a:bodyPr>
            <a:normAutofit/>
          </a:bodyPr>
          <a:lstStyle/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YS Text"/>
              </a:rPr>
              <a:t>Профилактика-комплекс мероприятий, направленных на сохранение и укрепление здоровья и включающих в себя формирование здорового образа жизни, предупреждение возникновения и (или) распространения заболеваний, их раннее выявление, выявление причин и условий их возникновения и развития, а также направленных на устранение вредного влияния, на здоровье человека факторов среды его обитания (ФЗ - 323 от 21.11.2011, редакция от 31.07.2020 г « Об основах охраны здоровья граждан в РФ).</a:t>
            </a:r>
          </a:p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YS Text"/>
              </a:rPr>
              <a:t>Согласно определению ВОЗ, профилактика заболеваний – мероприятия, направленные на предупреждение болезней: борьба с факторами риска, иммунизация, замедление развития заболевания и уменьшение его последствий (ВОЗ, 1999г.).</a:t>
            </a:r>
          </a:p>
          <a:p>
            <a:pPr algn="l"/>
            <a:endParaRPr lang="ru-RU" sz="2000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75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1C89E-F816-42C4-9656-61D35021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профилактики: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18B0E2-18F4-4039-B07A-E04F1812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  <a:t>Индивидуальная профилактика</a:t>
            </a:r>
          </a:p>
          <a:p>
            <a:pPr algn="l"/>
            <a: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  <a:t>Групповая профилактика</a:t>
            </a:r>
          </a:p>
          <a:p>
            <a:pPr algn="l"/>
            <a: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  <a:t>Общественная (популяционная) </a:t>
            </a:r>
            <a:b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</a:br>
            <a: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  <a:t>профилактика</a:t>
            </a:r>
          </a:p>
          <a:p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F09F76DB-0761-4A5B-BBD0-274E37D0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004" y="4193637"/>
            <a:ext cx="3560071" cy="2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4877AF8-19D2-495D-9E57-32259448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7" y="4019909"/>
            <a:ext cx="3890513" cy="26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92868BEF-BB25-4876-9CFB-06488F4A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931" y="143566"/>
            <a:ext cx="3554387" cy="27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4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B2421-33BC-48E1-8039-8648CFF0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Первичная профилактика: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38062E-418C-4090-BBB1-FC60F5E6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498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«понимается система регламентированных государством </a:t>
            </a:r>
            <a:r>
              <a:rPr lang="ru-RU" sz="2000" dirty="0" err="1"/>
              <a:t>социальногигиенических</a:t>
            </a:r>
            <a:r>
              <a:rPr lang="ru-RU" sz="2000" dirty="0"/>
              <a:t> мероприятий и усилий самого населения, направленных на предупреждение возникновения злокачественных опухолей и предшествующих им предопухолевых состояний путем устранения, ослабления или нейтрализации воздействия неблагоприятных факторов окружающей человека среды и образа жизни, а также путем повышения неспецифической резистентности организма. Система мероприятий должна охватывать всю жизнь человека, начиная с антенатального периода»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DB49C7-382B-4F0B-B0FF-3CF14C392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57" y="0"/>
            <a:ext cx="10962909" cy="6858000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7C4C613A-385B-4905-9536-C1BC9FB38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29" y="1575588"/>
            <a:ext cx="10832564" cy="3706824"/>
          </a:xfrm>
          <a:prstGeom prst="rect">
            <a:avLst/>
          </a:prstGeom>
        </p:spPr>
      </p:pic>
      <p:pic>
        <p:nvPicPr>
          <p:cNvPr id="7" name="Объект 8">
            <a:extLst>
              <a:ext uri="{FF2B5EF4-FFF2-40B4-BE49-F238E27FC236}">
                <a16:creationId xmlns:a16="http://schemas.microsoft.com/office/drawing/2014/main" xmlns="" id="{B29FC900-BF4B-4ED2-BE43-6E8A6F6C0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5" y="1239919"/>
            <a:ext cx="10832563" cy="42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4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229FBDA7-FA39-468B-A656-AA7C9A4F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Профилактика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вторичная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 комплекс медицинских, социальных, санитарно-гигиенических и психологических и иных мер, направленных на раннее выявление и предупреждение обострений, осложнений 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хронизации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заболеваний, ограничений жизнедеятельности, вызывающих дезадаптацию больных в обществе, снижения трудоспособности, в том числе инвалидизации и преждевременной смертности.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43BA72A-3B35-4EEC-ACA0-89C0D32D7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42"/>
          <a:stretch/>
        </p:blipFill>
        <p:spPr bwMode="auto">
          <a:xfrm>
            <a:off x="1524000" y="200319"/>
            <a:ext cx="9144000" cy="64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E8BFB2C-E983-4D79-B690-6D0EABB9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14806D2-BADD-4EC4-86FB-A3BC8614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12" y="0"/>
            <a:ext cx="10490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0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1F5F4-1069-4799-A5FF-79A70A90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Диспансеризация, диспансерное наблюдение, профилактический осмотр, скрининг. В чем разница?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E92CA8-E527-4682-8F59-61F06F80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i="0" u="sng" dirty="0">
                <a:solidFill>
                  <a:srgbClr val="666666"/>
                </a:solidFill>
                <a:effectLst/>
                <a:latin typeface="YS Text"/>
              </a:rPr>
              <a:t>Диспансеризация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 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a:t>
            </a: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b="1" i="0" u="sng" dirty="0">
                <a:solidFill>
                  <a:srgbClr val="333333"/>
                </a:solidFill>
                <a:effectLst/>
                <a:latin typeface="YS Text"/>
              </a:rPr>
              <a:t>Профилактический медицинский осмотр 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— это комплекс медицинских обследований, проводимый в целях раннего выявления состояний, заболеваний и факторов риска их развития.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00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3B018878-0633-4980-B7AE-467904B1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675" y="-1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6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E4219-21FB-4134-93FA-25126F26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для проведения скрининга, согласно </a:t>
            </a:r>
            <a:r>
              <a:rPr lang="en-US" dirty="0" err="1"/>
              <a:t>Wilson&amp;Junger</a:t>
            </a:r>
            <a:r>
              <a:rPr lang="en-US" dirty="0"/>
              <a:t> (</a:t>
            </a:r>
            <a:r>
              <a:rPr lang="ru-RU" dirty="0"/>
              <a:t>1968):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E361F5-E1E2-4D28-86D1-1C8FA8E9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81484"/>
          </a:xfrm>
        </p:spPr>
        <p:txBody>
          <a:bodyPr>
            <a:normAutofit/>
          </a:bodyPr>
          <a:lstStyle/>
          <a:p>
            <a:r>
              <a:rPr lang="ru-RU" dirty="0"/>
              <a:t>1) заболевание, являющееся объектом изучения, должно быть важной проблемой здравоохранения; </a:t>
            </a:r>
            <a:br>
              <a:rPr lang="ru-RU" dirty="0"/>
            </a:br>
            <a:r>
              <a:rPr lang="ru-RU" dirty="0"/>
              <a:t>2) должно существовать достаточно эффективное лечение больных с выявленными при скрининге заболеваниями;</a:t>
            </a:r>
            <a:br>
              <a:rPr lang="ru-RU" dirty="0"/>
            </a:br>
            <a:r>
              <a:rPr lang="ru-RU" dirty="0"/>
              <a:t>3) должны иметься возможности для дальнейшего уточнения и верификации диагноза, а также лечения; </a:t>
            </a:r>
            <a:br>
              <a:rPr lang="ru-RU" dirty="0"/>
            </a:br>
            <a:r>
              <a:rPr lang="ru-RU" dirty="0"/>
              <a:t>4) заболевание должно иметь ясно распознаваемую </a:t>
            </a:r>
            <a:r>
              <a:rPr lang="ru-RU" dirty="0" err="1"/>
              <a:t>преклиническую</a:t>
            </a:r>
            <a:r>
              <a:rPr lang="ru-RU" dirty="0"/>
              <a:t> фазу; </a:t>
            </a:r>
            <a:br>
              <a:rPr lang="ru-RU" dirty="0"/>
            </a:br>
            <a:r>
              <a:rPr lang="ru-RU" dirty="0"/>
              <a:t>5) должен существовать удобный скрининговый тест или исследовательский метод, регистрирующий эту фазу; </a:t>
            </a:r>
            <a:br>
              <a:rPr lang="ru-RU" dirty="0"/>
            </a:br>
            <a:r>
              <a:rPr lang="ru-RU" dirty="0"/>
              <a:t>6) метод обследования должен быть приемлем для популяции; </a:t>
            </a:r>
            <a:br>
              <a:rPr lang="ru-RU" dirty="0"/>
            </a:br>
            <a:r>
              <a:rPr lang="ru-RU" dirty="0"/>
              <a:t>7) течение заболевания, развитие от </a:t>
            </a:r>
            <a:r>
              <a:rPr lang="ru-RU" dirty="0" err="1"/>
              <a:t>преклинической</a:t>
            </a:r>
            <a:r>
              <a:rPr lang="ru-RU" dirty="0"/>
              <a:t> до клинической фазы должно быть достаточно изучено; </a:t>
            </a:r>
            <a:br>
              <a:rPr lang="ru-RU" dirty="0"/>
            </a:br>
            <a:r>
              <a:rPr lang="ru-RU" dirty="0"/>
              <a:t>8) должна существовать общепринятая стратегия в отношении лечения пациенток; </a:t>
            </a:r>
            <a:br>
              <a:rPr lang="ru-RU" dirty="0"/>
            </a:br>
            <a:r>
              <a:rPr lang="ru-RU" dirty="0"/>
              <a:t>9) затраты на больных, включая уточнение диагноза и лечение, должны быть экономически оправданы в отношении общих затрат национальной службы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627778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995</Words>
  <Application>Microsoft Office PowerPoint</Application>
  <PresentationFormat>Произвольный</PresentationFormat>
  <Paragraphs>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Профилактика, реабилитация и некоторые вопросы общей онкологии.</vt:lpstr>
      <vt:lpstr>Слайд 2</vt:lpstr>
      <vt:lpstr>Определение:</vt:lpstr>
      <vt:lpstr>Виды профилактики:</vt:lpstr>
      <vt:lpstr>Первичная профилактика:</vt:lpstr>
      <vt:lpstr>Слайд 6</vt:lpstr>
      <vt:lpstr>Диспансеризация, диспансерное наблюдение, профилактический осмотр, скрининг. В чем разница?</vt:lpstr>
      <vt:lpstr>Слайд 8</vt:lpstr>
      <vt:lpstr>Условия для проведения скрининга, согласно Wilson&amp;Junger (1968):</vt:lpstr>
      <vt:lpstr>Входит ли диспансерное наблюдение в понятие диспансеризации?</vt:lpstr>
      <vt:lpstr>Слайд 11</vt:lpstr>
      <vt:lpstr>Слайд 12</vt:lpstr>
      <vt:lpstr>Пререабилитация: комплексный подход к началу специального противоопухолевого лечения</vt:lpstr>
      <vt:lpstr>Первый этап реабилитации:</vt:lpstr>
      <vt:lpstr>Слайд 15</vt:lpstr>
      <vt:lpstr>Программа реабилитации больных в химиотерапевтическом стационаре:</vt:lpstr>
      <vt:lpstr>Программа реабилитации больных в радиотерапевтическом стационаре:</vt:lpstr>
      <vt:lpstr>Второй этап реабилитации:</vt:lpstr>
      <vt:lpstr>Использование шкалы реабилитационной маршрутизации. Общие показания для госпитализации больных:</vt:lpstr>
      <vt:lpstr>Противопоказания для госпитализации больных в реабилитационные центры (отделения реабилитации):</vt:lpstr>
      <vt:lpstr>Третий этап реабилитации</vt:lpstr>
      <vt:lpstr>Циторедукция</vt:lpstr>
      <vt:lpstr>Эффективность данного типа лечения:</vt:lpstr>
      <vt:lpstr>Циторедуктивные операции можно разделить на три категории:</vt:lpstr>
      <vt:lpstr>Слайд 25</vt:lpstr>
      <vt:lpstr>Слайд 26</vt:lpstr>
      <vt:lpstr>Как и циторедуктивные, паллиативные операции можно разделить на две группы:</vt:lpstr>
      <vt:lpstr>Все циторедуктивные операции в той или иной степени являются паллиативными, но не все паллиативные операции –циторедуктивные.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 Степан</dc:creator>
  <cp:lastModifiedBy>Комлева Елена</cp:lastModifiedBy>
  <cp:revision>38</cp:revision>
  <dcterms:created xsi:type="dcterms:W3CDTF">2023-01-23T17:57:37Z</dcterms:created>
  <dcterms:modified xsi:type="dcterms:W3CDTF">2023-01-27T06:57:17Z</dcterms:modified>
</cp:coreProperties>
</file>